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97" r:id="rId2"/>
  </p:sldMasterIdLst>
  <p:notesMasterIdLst>
    <p:notesMasterId r:id="rId77"/>
  </p:notesMasterIdLst>
  <p:handoutMasterIdLst>
    <p:handoutMasterId r:id="rId78"/>
  </p:handoutMasterIdLst>
  <p:sldIdLst>
    <p:sldId id="256" r:id="rId3"/>
    <p:sldId id="302" r:id="rId4"/>
    <p:sldId id="303" r:id="rId5"/>
    <p:sldId id="304" r:id="rId6"/>
    <p:sldId id="361" r:id="rId7"/>
    <p:sldId id="362" r:id="rId8"/>
    <p:sldId id="363" r:id="rId9"/>
    <p:sldId id="364" r:id="rId10"/>
    <p:sldId id="365" r:id="rId11"/>
    <p:sldId id="366" r:id="rId12"/>
    <p:sldId id="367" r:id="rId13"/>
    <p:sldId id="368" r:id="rId14"/>
    <p:sldId id="369" r:id="rId15"/>
    <p:sldId id="305" r:id="rId16"/>
    <p:sldId id="360" r:id="rId17"/>
    <p:sldId id="306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70" r:id="rId27"/>
    <p:sldId id="371" r:id="rId28"/>
    <p:sldId id="372" r:id="rId29"/>
    <p:sldId id="373" r:id="rId30"/>
    <p:sldId id="316" r:id="rId31"/>
    <p:sldId id="317" r:id="rId32"/>
    <p:sldId id="318" r:id="rId33"/>
    <p:sldId id="319" r:id="rId34"/>
    <p:sldId id="320" r:id="rId35"/>
    <p:sldId id="321" r:id="rId36"/>
    <p:sldId id="323" r:id="rId37"/>
    <p:sldId id="324" r:id="rId38"/>
    <p:sldId id="325" r:id="rId39"/>
    <p:sldId id="326" r:id="rId40"/>
    <p:sldId id="327" r:id="rId41"/>
    <p:sldId id="328" r:id="rId42"/>
    <p:sldId id="329" r:id="rId43"/>
    <p:sldId id="330" r:id="rId44"/>
    <p:sldId id="331" r:id="rId45"/>
    <p:sldId id="332" r:id="rId46"/>
    <p:sldId id="333" r:id="rId47"/>
    <p:sldId id="334" r:id="rId48"/>
    <p:sldId id="335" r:id="rId49"/>
    <p:sldId id="336" r:id="rId50"/>
    <p:sldId id="337" r:id="rId51"/>
    <p:sldId id="338" r:id="rId52"/>
    <p:sldId id="339" r:id="rId53"/>
    <p:sldId id="340" r:id="rId54"/>
    <p:sldId id="341" r:id="rId55"/>
    <p:sldId id="342" r:id="rId56"/>
    <p:sldId id="343" r:id="rId57"/>
    <p:sldId id="344" r:id="rId58"/>
    <p:sldId id="374" r:id="rId59"/>
    <p:sldId id="375" r:id="rId60"/>
    <p:sldId id="346" r:id="rId61"/>
    <p:sldId id="376" r:id="rId62"/>
    <p:sldId id="345" r:id="rId63"/>
    <p:sldId id="347" r:id="rId64"/>
    <p:sldId id="348" r:id="rId65"/>
    <p:sldId id="349" r:id="rId66"/>
    <p:sldId id="350" r:id="rId67"/>
    <p:sldId id="351" r:id="rId68"/>
    <p:sldId id="352" r:id="rId69"/>
    <p:sldId id="353" r:id="rId70"/>
    <p:sldId id="354" r:id="rId71"/>
    <p:sldId id="355" r:id="rId72"/>
    <p:sldId id="356" r:id="rId73"/>
    <p:sldId id="357" r:id="rId74"/>
    <p:sldId id="358" r:id="rId75"/>
    <p:sldId id="359" r:id="rId76"/>
  </p:sldIdLst>
  <p:sldSz cx="12192000" cy="6858000"/>
  <p:notesSz cx="6858000" cy="9144000"/>
  <p:defaultTextStyle>
    <a:defPPr>
      <a:defRPr lang="sr-Latn-R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7405" autoAdjust="0"/>
  </p:normalViewPr>
  <p:slideViewPr>
    <p:cSldViewPr snapToGrid="0">
      <p:cViewPr varScale="1">
        <p:scale>
          <a:sx n="85" d="100"/>
          <a:sy n="85" d="100"/>
        </p:scale>
        <p:origin x="1590" y="12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78C782-2F85-4ADD-A90E-5AA6F510FB9C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B171E3-5CE1-43D9-9382-1D1B571B3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024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88D4E5-85D3-43D5-9754-1337BC198349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FD102-F35F-4A4D-8B0C-AA21E9EA8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187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FD102-F35F-4A4D-8B0C-AA21E9EA869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0379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Surface Flinger je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sistemski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Android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operativnom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sistemu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koji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odgovoran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prikazivanje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slika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ekranu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On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upravlja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površinama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koje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aplikacije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koriste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prikažu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sadržaj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ekranu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kombinuje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jednu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sliku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koja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prikazuje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ekranu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To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uključuje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površine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grafiku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video,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tekstualni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sadržaj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Surface Flinger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takođe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upravlja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efektima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što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prozirnost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transformacije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koji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koriste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sadržaju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Audio Flinger je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sistemski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Android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operativnom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sistemu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koji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odgovoran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upravljanje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reprodukciju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zvuka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On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upravlja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sesijama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zvuka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podešavanjima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zvuka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kombinuje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više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izvora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zvuka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zvuk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koji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reprodukuje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uređaju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To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uključuje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zvuk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aplikacija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notifikacije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alarmi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slično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Audio Flinger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takođe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upravlja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efektima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zvuka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koji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FD102-F35F-4A4D-8B0C-AA21E9EA869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1578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FD102-F35F-4A4D-8B0C-AA21E9EA869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4393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FD102-F35F-4A4D-8B0C-AA21E9EA869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8102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FD102-F35F-4A4D-8B0C-AA21E9EA869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4584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FD102-F35F-4A4D-8B0C-AA21E9EA869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0457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Android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fabrika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MediaPlayer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-a je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klasa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koja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pruža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fabričku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metodu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kreiranje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instance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klase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MediaPlayer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Fabrička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metoda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omogućava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kreiranje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instance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klase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MediaPlayer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specifičnim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setom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opcija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konfiguracije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što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ID audio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sesije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izvor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podataka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Klasa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MediaPlayerFactory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skrivena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klasa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nije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deo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javnog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Android SDK-a. Ona se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koristi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klasi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MediaPlayer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nije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namenjena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direktno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korišćenje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Korišćenje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MediaPlayerFactory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nije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preporučljivo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normalni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razvoj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treba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se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koristi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specifičnim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slučajevima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gde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podrazumevano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ponašanje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klase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MediaPlayer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nije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dovoljno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potrebe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aplikacije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FD102-F35F-4A4D-8B0C-AA21E9EA869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113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FD102-F35F-4A4D-8B0C-AA21E9EA869C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137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Klasa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MediaCodec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Androidu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niži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nivo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API-ja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koja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pruža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pristup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kodecima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koji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koriste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enkodiranje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dekodiranje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audio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video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zapisa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Ona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omogućava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razvojnim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inženjerima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pristupe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kodecima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direktno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kako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 se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stvorile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prilagođene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audio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video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reprodukcije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MediaCodec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klasa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sadrži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metode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konfiguraciju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kodeka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što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configure()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createInputSurface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(),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metode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upravljanje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enkodiranjem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dekodiranjem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što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start()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stop().</a:t>
            </a: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MediaCodec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takođe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podržava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različite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audio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video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zapisa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što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H.264, H.265, VP8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mnogi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drugi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Ona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omogućava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razvojnim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inženjerima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koriste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različite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kodekova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enkodiranje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dekodiranje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audio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video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zapisa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Klasa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MediaCodec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korisna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razvoj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aplikacija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koje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zahtevaju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prilagođene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audio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video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reprodukcije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što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aplikacije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za video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nadgledanje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video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konferencije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slično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Ona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omogućava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razvojnim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inženjerima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koriste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prilagođene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kodekove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reprodukciju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audio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video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sadržaja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aplikaciji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FD102-F35F-4A4D-8B0C-AA21E9EA869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897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Klasa MediaDrm u Androidu je API koja pruža podršku za digitalno upravljanje pravima (DRM) audio i video sadržaja. Ona omogućava razvojnim inženjerima da implementiraju zaštitu sadržaja od neovlaštenog korišćenja.</a:t>
            </a:r>
          </a:p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MediaDrm klasa sadrži metode za inicijalizaciju i konfiguraciju DRM sistema, kao što su create() i openSession(), kao i metode za upravljanje sadržajem, kao što su getKeyRequest() i provideKeyResponse().</a:t>
            </a:r>
          </a:p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MediaDrm klasa takođe podržava različite formate DRM-a, kao što su Widevine, PlayReady i FairPlay, i omogućava razvojnim inženjerima da koriste različite formate za zaštitu sadržaja.</a:t>
            </a:r>
          </a:p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Ova klasa je korisna za razvoj aplikacija koje sadrže osjetljivi medijski sadržaj, kao što su streaming aplikacije, muzičke aplikacije i slično. Ona omogućava razvojnim inženjerima da zaštite sadržaj od neovlaštenog korišćenja, tako da se samo autorizovani korisnici mogu susresti sa tim sadržajem.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FD102-F35F-4A4D-8B0C-AA21E9EA869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273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Klasa MediaRecorder u Androidu je glavni API za snimanje audio i video zapisa. Ona omogućava razvojnim inženjerima da lako snimaju audio i video sadržaj u aplikacijama. Klasa MediaRecorder sadrži metode za kontrolu snimanja, kao što su start(), stop() i pause(), kao i metode za pristup informacijama o snimljenom sadržaju, kao što su getMaxAmplitude().</a:t>
            </a:r>
          </a:p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MediaRecorder podržava različite formate audio i video zapisa, kao što su MP3, MP4, AVI i mnogi drugi, i može snimati sadržaj sa različitih izvora, kao što su mikrofon i kamera.</a:t>
            </a:r>
          </a:p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Klasa MediaRecorder takođe podržava "callback" metode koje omogućavaju razvojnim inženjerima da prate događaje vezane za snimanje, kao što su početak snimanja, kraj snimanja, i gubitak snimanja.</a:t>
            </a:r>
          </a:p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Klasa MediaRecorder je vrlo korisna za razvoj aplikacija koje podržavaju snimanje audio i video sadržaja, kao što su aplikacije za snimanje glasa, video dnevnik i slično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FD102-F35F-4A4D-8B0C-AA21E9EA869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059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Klasa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MediaController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Androidu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API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koja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pruža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jednostavan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način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reprodukciju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pauzu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pretraživanje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medijskog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sadržaja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Ona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omogućava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razvojnim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inženjerima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kreiraju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kontrole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reprodukcije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medijskog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sadržaja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bez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potrebe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se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bave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detaljima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reprodukcije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kontrole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MediaController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klasa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sadrži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metode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kontrolu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reprodukcije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što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start(), pause()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stop(),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metode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pristup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informacijama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reprodukciji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što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getCurrentPosition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()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getDuration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().</a:t>
            </a: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Klasa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MediaController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takođe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podržava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"callback"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metode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koje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omogućavaju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razvojnim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inženjerima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prate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događaje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vezane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reprodukciju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što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početak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reprodukcije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kraj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reprodukcije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gubitak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reprodukcije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Klasa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MediaController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vrlo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korisna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razvoj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aplikacija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koje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reprodukuju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audio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video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sadržaj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omogućava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kreiranje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kontrola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reprodukcije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bez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potrebe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se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bave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detaljima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reprodukcije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kontrole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FD102-F35F-4A4D-8B0C-AA21E9EA869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303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Klasa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AudioManager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Androidu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API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koja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pruža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pristup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podešavanjima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kontrolama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zvuka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uređaja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Ona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omogućava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razvojnim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inženjerima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kontrolišu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zvuk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aplikacije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pristupe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podešavanjima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zvuka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uređaja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AudioManager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klasa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sadrži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metode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kontrolu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jačine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zvuka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što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setStreamVolume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()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getStreamVolume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(),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metode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pristup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informacijama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zvuku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što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getRingerMode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()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getVibrateSetting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().</a:t>
            </a: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Klasa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AudioManager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takođe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podržava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"callback"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metode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koje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omogućavaju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razvojnim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inženjerima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prate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događaje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vezane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zvuk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što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promena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jačine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zvuka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promena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režima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AudioManager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klasa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vrlo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korisna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razvoj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aplikacija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koje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reprodukuju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audio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sadržaj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omogućava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kontrolu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zvuka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aplikacije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pristup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podešavanjima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zvuka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uređaja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FD102-F35F-4A4D-8B0C-AA21E9EA869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132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Klasa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AudioTrack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Androidu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API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koja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pruža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niži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nivo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pristupa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izlazu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zvuka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uređaju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Ona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omogućava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razvojnim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inženjerima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reprodukuju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audio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sadržaj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visokom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preciznošću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kontrolom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AudioTrack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klasa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sadrži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metode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kontrolu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reprodukcije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što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play()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stop(),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metode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pristup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informacijama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reprodukciji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što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getPlaybackHeadPosition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()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getBufferSizeInFrames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().</a:t>
            </a: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Klasa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AudioRecord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suprotna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od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AudioTrack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pruža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niži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nivo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pristupa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ulazu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zvuka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uređaju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Ona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omogućava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razvojnim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inženjerima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snimaju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audio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sadržaj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visokom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preciznošću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kontrolom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AudioRecord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klasa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sadrži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metode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kontrolu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snimanja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što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startRecording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()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stop(),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metode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pristup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informacijama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snimanju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što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getRecordPosition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()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getMinBufferSize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().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Oba ova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klasa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deo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android.media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paketa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omogućavaju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razvojnim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inženjerima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koriste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niži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nivo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pristup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zvuka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reprodukciju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snimanje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audio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sadržaja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aplikacijama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FD102-F35F-4A4D-8B0C-AA21E9EA869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3743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Klasa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Camera u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Androidu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API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koja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pruža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pristup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kameri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funkcijama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kamere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uređaja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Ona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omogućava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razvojnim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inženjerima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kontrolišu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kameru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snimaju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preuzimaju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fotografije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video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sadržaj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Camera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klasa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sadrži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metode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kontrolu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kamere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što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takePicture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()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startPreview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(),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metode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pristup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informacijama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kameri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što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getParameters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()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getNumberOfCameras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().</a:t>
            </a: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Klasa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Camera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takođe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podržava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"callback"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metode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koje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omogućavaju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razvojnim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inženjerima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prate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događaje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vezane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kameru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što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okidanje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završetak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snimanja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Klasa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Camera je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vrlo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korisna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razvoj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aplikacija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koje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koriste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kameru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što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aplikacije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snimanje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fotografija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video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zapisa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aplikacije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za video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pozive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slično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Ona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omogućava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razvojnim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FD102-F35F-4A4D-8B0C-AA21E9EA869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470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FD102-F35F-4A4D-8B0C-AA21E9EA869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011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emf"/><Relationship Id="rId7" Type="http://schemas.openxmlformats.org/officeDocument/2006/relationships/image" Target="../media/image6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2.emf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2.emf"/><Relationship Id="rId4" Type="http://schemas.openxmlformats.org/officeDocument/2006/relationships/image" Target="../media/image4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BB6D84A8-15DF-41ED-8AA4-5EBB2BD1E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3003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32F668CA-6F69-4991-BD72-F1DD059F7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80785"/>
            <a:ext cx="12192000" cy="450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2D71B95B-8A99-469D-9387-D7AB73C19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918" y="2880785"/>
            <a:ext cx="5579533" cy="450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CDD3C241-6F4C-4FE6-A6C4-5062F48F9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6434" y="747185"/>
            <a:ext cx="1731433" cy="1731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11">
            <a:extLst>
              <a:ext uri="{FF2B5EF4-FFF2-40B4-BE49-F238E27FC236}">
                <a16:creationId xmlns:a16="http://schemas.microsoft.com/office/drawing/2014/main" id="{9FB82AF0-2DE8-43C4-8553-B2545ACCEECD}"/>
              </a:ext>
            </a:extLst>
          </p:cNvPr>
          <p:cNvGrpSpPr>
            <a:grpSpLocks/>
          </p:cNvGrpSpPr>
          <p:nvPr/>
        </p:nvGrpSpPr>
        <p:grpSpPr bwMode="auto">
          <a:xfrm>
            <a:off x="660401" y="5496983"/>
            <a:ext cx="10088033" cy="1256770"/>
            <a:chOff x="368301" y="5496366"/>
            <a:chExt cx="7565579" cy="1258253"/>
          </a:xfrm>
        </p:grpSpPr>
        <p:pic>
          <p:nvPicPr>
            <p:cNvPr id="9" name="Picture 12">
              <a:extLst>
                <a:ext uri="{FF2B5EF4-FFF2-40B4-BE49-F238E27FC236}">
                  <a16:creationId xmlns:a16="http://schemas.microsoft.com/office/drawing/2014/main" id="{D84CB1B5-E754-4B04-90F4-06A1D5566F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301" y="5496366"/>
              <a:ext cx="840014" cy="1137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13">
              <a:extLst>
                <a:ext uri="{FF2B5EF4-FFF2-40B4-BE49-F238E27FC236}">
                  <a16:creationId xmlns:a16="http://schemas.microsoft.com/office/drawing/2014/main" id="{322BEBBD-D8F6-4819-B6CE-ADB6C014B2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2880" y="6210302"/>
              <a:ext cx="6731000" cy="54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sr-Latn-RS" altLang="en-US" sz="2933" b="1">
                  <a:solidFill>
                    <a:srgbClr val="096168"/>
                  </a:solidFill>
                </a:rPr>
                <a:t>Odsek za računarsku tehniku i računarske komunikacije</a:t>
              </a:r>
              <a:endParaRPr lang="en-US" altLang="en-US" sz="2933" b="1">
                <a:solidFill>
                  <a:srgbClr val="096168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2600" y="449263"/>
            <a:ext cx="9144000" cy="2387600"/>
          </a:xfrm>
        </p:spPr>
        <p:txBody>
          <a:bodyPr anchor="b"/>
          <a:lstStyle>
            <a:lvl1pPr algn="l">
              <a:defRPr sz="6400"/>
            </a:lvl1pPr>
          </a:lstStyle>
          <a:p>
            <a:r>
              <a:rPr lang="en-US"/>
              <a:t>Click to edit Master title style</a:t>
            </a:r>
            <a:endParaRPr lang="sr-Latn-R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944563"/>
          </a:xfrm>
        </p:spPr>
        <p:txBody>
          <a:bodyPr/>
          <a:lstStyle>
            <a:lvl1pPr marL="0" indent="0" algn="ctr">
              <a:buNone/>
              <a:defRPr lang="sr-Latn-RS" sz="2933" b="1" kern="1200" dirty="0">
                <a:solidFill>
                  <a:srgbClr val="096168"/>
                </a:solidFill>
                <a:latin typeface="+mn-lt"/>
                <a:ea typeface="+mn-ea"/>
                <a:cs typeface="+mn-cs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sr-Latn-R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1DB0D40-F002-475E-AA2F-2BB192C946E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3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6150E3-745C-490B-BE4E-737DF972FEC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39" y="496750"/>
            <a:ext cx="2378413" cy="82276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453A23BD-7465-41D4-A6C7-03AA3D794AF7}"/>
              </a:ext>
            </a:extLst>
          </p:cNvPr>
          <p:cNvSpPr txBox="1">
            <a:spLocks/>
          </p:cNvSpPr>
          <p:nvPr userDrawn="1"/>
        </p:nvSpPr>
        <p:spPr>
          <a:xfrm>
            <a:off x="3238620" y="675291"/>
            <a:ext cx="3324227" cy="60952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/>
              <a:t>Breathe</a:t>
            </a:r>
            <a:r>
              <a:rPr lang="en-US" sz="4000" baseline="0" dirty="0"/>
              <a:t> ideas.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87174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0FF538-2819-47D7-BD72-CC3113062F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C4D0A590-E01F-411A-98B8-A0531F884FBF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984A2C-C3DE-44B1-83EE-1CBED2793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4B1A2-F5EE-4CAE-87F2-7D3977BA3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09724B92-6BA5-445A-8332-06969E6BC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448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227AB-FE31-4B23-A660-C7EEBFC172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C4D0A590-E01F-411A-98B8-A0531F884FBF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926DFC-1A78-4876-A49C-45E6F4F89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4AD843-FC92-4FE7-8160-FF5A7249F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09724B92-6BA5-445A-8332-06969E6BC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374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3003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2881001"/>
            <a:ext cx="12192000" cy="45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227365" y="2881001"/>
            <a:ext cx="5580001" cy="45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2600" y="449263"/>
            <a:ext cx="9144000" cy="2387600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  <a:endParaRPr lang="sr-Latn-R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944562"/>
          </a:xfrm>
        </p:spPr>
        <p:txBody>
          <a:bodyPr/>
          <a:lstStyle>
            <a:lvl1pPr marL="0" indent="0" algn="ctr">
              <a:buNone/>
              <a:defRPr lang="sr-Latn-RS" sz="2200" b="1" kern="1200" dirty="0">
                <a:solidFill>
                  <a:srgbClr val="096168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sr-Latn-R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9516535" y="746283"/>
            <a:ext cx="2201333" cy="1732500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>
            <a:off x="660400" y="5496369"/>
            <a:ext cx="10668000" cy="1144818"/>
            <a:chOff x="368300" y="5496369"/>
            <a:chExt cx="8001000" cy="1144818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300" y="5496369"/>
              <a:ext cx="1109735" cy="1137233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 userDrawn="1"/>
          </p:nvSpPr>
          <p:spPr>
            <a:xfrm>
              <a:off x="1638300" y="6210300"/>
              <a:ext cx="6731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2200" b="1" kern="1200" baseline="0" dirty="0">
                  <a:solidFill>
                    <a:srgbClr val="096168"/>
                  </a:solidFill>
                  <a:latin typeface="+mn-lt"/>
                  <a:ea typeface="+mn-ea"/>
                  <a:cs typeface="+mn-cs"/>
                </a:rPr>
                <a:t>Odsek za računarsku tehniku i računarske komunikacije</a:t>
              </a:r>
              <a:endParaRPr lang="en-US" sz="2200" b="1" kern="1200" baseline="0" dirty="0">
                <a:solidFill>
                  <a:srgbClr val="096168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1964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000" indent="-342000">
              <a:buSzPct val="80000"/>
              <a:defRPr baseline="0">
                <a:solidFill>
                  <a:srgbClr val="096168"/>
                </a:solidFill>
              </a:defRPr>
            </a:lvl1pPr>
            <a:lvl2pPr>
              <a:buSzPct val="80000"/>
              <a:defRPr baseline="0">
                <a:solidFill>
                  <a:srgbClr val="096168"/>
                </a:solidFill>
              </a:defRPr>
            </a:lvl2pPr>
            <a:lvl3pPr>
              <a:buSzPct val="80000"/>
              <a:defRPr baseline="0">
                <a:solidFill>
                  <a:srgbClr val="096168"/>
                </a:solidFill>
              </a:defRPr>
            </a:lvl3pPr>
            <a:lvl4pPr>
              <a:buSzPct val="80000"/>
              <a:defRPr baseline="0">
                <a:solidFill>
                  <a:srgbClr val="096168"/>
                </a:solidFill>
              </a:defRPr>
            </a:lvl4pPr>
            <a:lvl5pPr marL="2088000" indent="-252000">
              <a:buSzPct val="80000"/>
              <a:defRPr baseline="0">
                <a:solidFill>
                  <a:srgbClr val="09616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r-Latn-R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BE8E2CA-13BD-44B9-AD6E-34567930D582}" type="datetimeFigureOut">
              <a:rPr lang="sr-Latn-RS" smtClean="0"/>
              <a:pPr/>
              <a:t>24.1.2023.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016FF0C-4CD0-41CC-A51A-3B867046BBF9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2929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BE8E2CA-13BD-44B9-AD6E-34567930D582}" type="datetimeFigureOut">
              <a:rPr lang="sr-Latn-RS" smtClean="0"/>
              <a:pPr/>
              <a:t>24.1.2023.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016FF0C-4CD0-41CC-A51A-3B867046BBF9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51742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BE8E2CA-13BD-44B9-AD6E-34567930D582}" type="datetimeFigureOut">
              <a:rPr lang="sr-Latn-RS" smtClean="0"/>
              <a:pPr/>
              <a:t>24.1.2023.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016FF0C-4CD0-41CC-A51A-3B867046BBF9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190376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BE8E2CA-13BD-44B9-AD6E-34567930D582}" type="datetimeFigureOut">
              <a:rPr lang="sr-Latn-RS" smtClean="0"/>
              <a:pPr/>
              <a:t>24.1.2023.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016FF0C-4CD0-41CC-A51A-3B867046BBF9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505750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BE8E2CA-13BD-44B9-AD6E-34567930D582}" type="datetimeFigureOut">
              <a:rPr lang="sr-Latn-RS" smtClean="0"/>
              <a:pPr/>
              <a:t>24.1.2023.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016FF0C-4CD0-41CC-A51A-3B867046BBF9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950644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BE8E2CA-13BD-44B9-AD6E-34567930D582}" type="datetimeFigureOut">
              <a:rPr lang="sr-Latn-RS" smtClean="0"/>
              <a:pPr/>
              <a:t>24.1.2023.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016FF0C-4CD0-41CC-A51A-3B867046BBF9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236977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BE8E2CA-13BD-44B9-AD6E-34567930D582}" type="datetimeFigureOut">
              <a:rPr lang="sr-Latn-RS" smtClean="0"/>
              <a:pPr/>
              <a:t>24.1.2023.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016FF0C-4CD0-41CC-A51A-3B867046BBF9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87945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5989" indent="-455989">
              <a:buSzPct val="80000"/>
              <a:defRPr baseline="0">
                <a:solidFill>
                  <a:srgbClr val="096168"/>
                </a:solidFill>
              </a:defRPr>
            </a:lvl1pPr>
            <a:lvl2pPr>
              <a:buSzPct val="80000"/>
              <a:defRPr baseline="0">
                <a:solidFill>
                  <a:srgbClr val="096168"/>
                </a:solidFill>
              </a:defRPr>
            </a:lvl2pPr>
            <a:lvl3pPr>
              <a:buSzPct val="80000"/>
              <a:defRPr baseline="0">
                <a:solidFill>
                  <a:srgbClr val="096168"/>
                </a:solidFill>
              </a:defRPr>
            </a:lvl3pPr>
            <a:lvl4pPr>
              <a:buSzPct val="80000"/>
              <a:defRPr baseline="0">
                <a:solidFill>
                  <a:srgbClr val="096168"/>
                </a:solidFill>
              </a:defRPr>
            </a:lvl4pPr>
            <a:lvl5pPr marL="2783930" indent="-335992">
              <a:buSzPct val="80000"/>
              <a:defRPr baseline="0">
                <a:solidFill>
                  <a:srgbClr val="096168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21D3E-4E89-4A18-8E18-B066A4067C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C4D0A590-E01F-411A-98B8-A0531F884FBF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025690-DA22-4D6E-96A8-B163C7F58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668F10-DDCD-414D-9AD8-77ADBA7FA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09724B92-6BA5-445A-8332-06969E6BC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303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BE8E2CA-13BD-44B9-AD6E-34567930D582}" type="datetimeFigureOut">
              <a:rPr lang="sr-Latn-RS" smtClean="0"/>
              <a:pPr/>
              <a:t>24.1.2023.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016FF0C-4CD0-41CC-A51A-3B867046BBF9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0451387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BE8E2CA-13BD-44B9-AD6E-34567930D582}" type="datetimeFigureOut">
              <a:rPr lang="sr-Latn-RS" smtClean="0"/>
              <a:pPr/>
              <a:t>24.1.2023.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016FF0C-4CD0-41CC-A51A-3B867046BBF9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23341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BE8E2CA-13BD-44B9-AD6E-34567930D582}" type="datetimeFigureOut">
              <a:rPr lang="sr-Latn-RS" smtClean="0"/>
              <a:pPr/>
              <a:t>24.1.2023.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016FF0C-4CD0-41CC-A51A-3B867046BBF9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66495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B4314A-0FA2-43DE-96DC-A40F3EC555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C4D0A590-E01F-411A-98B8-A0531F884FBF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CAD9BF-C66A-427C-AC31-07BE8BE84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847DCE-555F-47DF-9335-4522855EA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09724B92-6BA5-445A-8332-06969E6BC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900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E9DCB7-09C2-4735-B394-07EDE082DC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C4D0A590-E01F-411A-98B8-A0531F884FBF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019C1B-C61F-4B5F-8FD5-EFC43AC79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A46C3D-2713-4029-BE1D-41337DD1D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09724B92-6BA5-445A-8332-06969E6BC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620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01C2D6-6B55-4D65-9DA6-78163D51EA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C4D0A590-E01F-411A-98B8-A0531F884FBF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CF7224-C5E8-47A4-BA11-A7AF23743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9D41D1-ABE7-4C2E-8A05-D5AA682C1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09724B92-6BA5-445A-8332-06969E6BC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980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8E2579-392C-4E2B-AED2-96CD771F3D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C4D0A590-E01F-411A-98B8-A0531F884FBF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3A718A-32C7-4FD6-9E4D-0A55075D9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D074D1-C1F6-49A4-88E8-EED8FA40D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09724B92-6BA5-445A-8332-06969E6BC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121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5286F4-F971-4728-9E91-E8819D34CE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C4D0A590-E01F-411A-98B8-A0531F884FBF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AE5630-D59A-42B5-A94E-5D9B2F43E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93D9BD-60D6-41D6-87B1-F32C7FB32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09724B92-6BA5-445A-8332-06969E6BC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300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33A44D-4E73-467F-99B6-4B844195EF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C4D0A590-E01F-411A-98B8-A0531F884FBF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093B65-7E5E-4BA8-95FD-7B1892F44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137DF5-917A-40E1-9A4E-FF5C3524A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09724B92-6BA5-445A-8332-06969E6BC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147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/>
              <a:t>Click icon to add picture</a:t>
            </a:r>
            <a:endParaRPr lang="sr-Latn-R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E56861-25C5-4597-BDA4-B240039094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C4D0A590-E01F-411A-98B8-A0531F884FBF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0954E0-2F87-4D28-AC48-17F507666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CBEE1A-FDEA-42A2-B7BB-DEAA21008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09724B92-6BA5-445A-8332-06969E6BC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702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>
            <a:extLst>
              <a:ext uri="{FF2B5EF4-FFF2-40B4-BE49-F238E27FC236}">
                <a16:creationId xmlns:a16="http://schemas.microsoft.com/office/drawing/2014/main" id="{D49FFA9B-1D36-4C51-A839-DED62A34F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013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E865C0-AFA1-4FFF-969A-300DEEDAC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0" y="165100"/>
            <a:ext cx="9169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sr-Latn-RS" dirty="0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F4A913F5-0F44-4CE1-AAB4-D74A6CF34F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6684"/>
            <a:ext cx="10515600" cy="434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sr-Latn-RS" altLang="en-US"/>
          </a:p>
        </p:txBody>
      </p:sp>
      <p:pic>
        <p:nvPicPr>
          <p:cNvPr id="1029" name="Picture 8">
            <a:extLst>
              <a:ext uri="{FF2B5EF4-FFF2-40B4-BE49-F238E27FC236}">
                <a16:creationId xmlns:a16="http://schemas.microsoft.com/office/drawing/2014/main" id="{E7451D7D-A1D8-41EE-89B1-6421CC972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1" y="91018"/>
            <a:ext cx="861484" cy="831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1018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sr-Latn-RS" sz="5867" b="1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 b="1">
          <a:solidFill>
            <a:schemeClr val="bg1"/>
          </a:solidFill>
          <a:latin typeface="Calibri" panose="020F05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 b="1">
          <a:solidFill>
            <a:schemeClr val="bg1"/>
          </a:solidFill>
          <a:latin typeface="Calibri" panose="020F05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 b="1">
          <a:solidFill>
            <a:schemeClr val="bg1"/>
          </a:solidFill>
          <a:latin typeface="Calibri" panose="020F05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 b="1">
          <a:solidFill>
            <a:schemeClr val="bg1"/>
          </a:solidFill>
          <a:latin typeface="Calibri" panose="020F0502020204030204" pitchFamily="34" charset="0"/>
        </a:defRPr>
      </a:lvl5pPr>
      <a:lvl6pPr marL="60958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 b="1">
          <a:solidFill>
            <a:schemeClr val="bg1"/>
          </a:solidFill>
          <a:latin typeface="Calibri" panose="020F0502020204030204" pitchFamily="34" charset="0"/>
        </a:defRPr>
      </a:lvl6pPr>
      <a:lvl7pPr marL="121917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 b="1">
          <a:solidFill>
            <a:schemeClr val="bg1"/>
          </a:solidFill>
          <a:latin typeface="Calibri" panose="020F0502020204030204" pitchFamily="34" charset="0"/>
        </a:defRPr>
      </a:lvl7pPr>
      <a:lvl8pPr marL="182875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 b="1">
          <a:solidFill>
            <a:schemeClr val="bg1"/>
          </a:solidFill>
          <a:latin typeface="Calibri" panose="020F0502020204030204" pitchFamily="34" charset="0"/>
        </a:defRPr>
      </a:lvl8pPr>
      <a:lvl9pPr marL="243833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 b="1">
          <a:solidFill>
            <a:schemeClr val="bg1"/>
          </a:solidFill>
          <a:latin typeface="Calibri" panose="020F0502020204030204" pitchFamily="34" charset="0"/>
        </a:defRPr>
      </a:lvl9pPr>
    </p:titleStyle>
    <p:bodyStyle>
      <a:lvl1pPr marL="304792" indent="-304792" algn="l" rtl="0" eaLnBrk="1" fontAlgn="base" hangingPunct="1">
        <a:lnSpc>
          <a:spcPct val="90000"/>
        </a:lnSpc>
        <a:spcBef>
          <a:spcPts val="1333"/>
        </a:spcBef>
        <a:spcAft>
          <a:spcPct val="0"/>
        </a:spcAft>
        <a:buFont typeface="Wingdings" panose="05000000000000000000" pitchFamily="2" charset="2"/>
        <a:buChar char="q"/>
        <a:defRPr sz="3733" kern="1200">
          <a:solidFill>
            <a:srgbClr val="096168"/>
          </a:solidFill>
          <a:latin typeface="+mn-lt"/>
          <a:ea typeface="+mn-ea"/>
          <a:cs typeface="+mn-cs"/>
        </a:defRPr>
      </a:lvl1pPr>
      <a:lvl2pPr marL="914377" indent="-304792" algn="l" rtl="0" eaLnBrk="1" fontAlgn="base" hangingPunct="1">
        <a:lnSpc>
          <a:spcPct val="90000"/>
        </a:lnSpc>
        <a:spcBef>
          <a:spcPts val="667"/>
        </a:spcBef>
        <a:spcAft>
          <a:spcPct val="0"/>
        </a:spcAft>
        <a:buFont typeface="Courier New" panose="02070309020205020404" pitchFamily="49" charset="0"/>
        <a:buChar char="o"/>
        <a:defRPr sz="3200" kern="1200">
          <a:solidFill>
            <a:srgbClr val="096168"/>
          </a:solidFill>
          <a:latin typeface="+mn-lt"/>
          <a:ea typeface="+mn-ea"/>
          <a:cs typeface="+mn-cs"/>
        </a:defRPr>
      </a:lvl2pPr>
      <a:lvl3pPr marL="1523962" indent="-304792" algn="l" rtl="0" eaLnBrk="1" fontAlgn="base" hangingPunct="1">
        <a:lnSpc>
          <a:spcPct val="90000"/>
        </a:lnSpc>
        <a:spcBef>
          <a:spcPts val="667"/>
        </a:spcBef>
        <a:spcAft>
          <a:spcPct val="0"/>
        </a:spcAft>
        <a:buFont typeface="Wingdings" panose="05000000000000000000" pitchFamily="2" charset="2"/>
        <a:buChar char="§"/>
        <a:defRPr sz="2667" kern="1200">
          <a:solidFill>
            <a:srgbClr val="096168"/>
          </a:solidFill>
          <a:latin typeface="+mn-lt"/>
          <a:ea typeface="+mn-ea"/>
          <a:cs typeface="+mn-cs"/>
        </a:defRPr>
      </a:lvl3pPr>
      <a:lvl4pPr marL="2133547" indent="-304792" algn="l" rtl="0" eaLnBrk="1" fontAlgn="base" hangingPunct="1">
        <a:lnSpc>
          <a:spcPct val="90000"/>
        </a:lnSpc>
        <a:spcBef>
          <a:spcPts val="667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96168"/>
          </a:solidFill>
          <a:latin typeface="+mn-lt"/>
          <a:ea typeface="+mn-ea"/>
          <a:cs typeface="+mn-cs"/>
        </a:defRPr>
      </a:lvl4pPr>
      <a:lvl5pPr marL="2743131" indent="-304792" algn="l" rtl="0" eaLnBrk="1" fontAlgn="base" hangingPunct="1">
        <a:lnSpc>
          <a:spcPct val="90000"/>
        </a:lnSpc>
        <a:spcBef>
          <a:spcPts val="667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96168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2"/>
            <a:ext cx="12192000" cy="101298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3100" y="165101"/>
            <a:ext cx="9169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sr-Latn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r-Latn-R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0414001" y="90570"/>
            <a:ext cx="1052748" cy="83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521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sr-Latn-RS" sz="4400" b="1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q"/>
        <a:defRPr sz="2800" kern="1200" baseline="0">
          <a:solidFill>
            <a:srgbClr val="09616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itchFamily="49" charset="0"/>
        <a:buChar char="o"/>
        <a:defRPr sz="2400" kern="1200" baseline="0">
          <a:solidFill>
            <a:srgbClr val="096168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000" kern="1200" baseline="0">
          <a:solidFill>
            <a:srgbClr val="096168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rgbClr val="096168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rgbClr val="0961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android.com/reference/android/media/MediaCodec.html" TargetMode="External"/><Relationship Id="rId2" Type="http://schemas.openxmlformats.org/officeDocument/2006/relationships/hyperlink" Target="https://developer.android.com/guide/topics/media/mediaplayer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eveloper.android.com/reference/android/media/package-summary.html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0" dirty="0">
                <a:effectLst/>
              </a:rPr>
              <a:t>Odabrana poglavlja iz algoritama i struktura u računarskim komunikacijama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r-Latn-RS" sz="2400"/>
              <a:t>Multimedijalni podsistem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9CC7F-B2F6-4CD8-A072-9B7BC7309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err="1"/>
              <a:t>MediaController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55BA1-5D82-40C3-811B-7AE622D119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sz="1800" dirty="0"/>
              <a:t>Jednostavan način za reprodukciju, pauzu i pretraživanje medijskog sadržaja</a:t>
            </a:r>
          </a:p>
          <a:p>
            <a:r>
              <a:rPr lang="sr-Latn-RS" sz="1800" dirty="0"/>
              <a:t>Start(), stop(), </a:t>
            </a:r>
            <a:r>
              <a:rPr lang="sr-Latn-RS" sz="1800" dirty="0" err="1"/>
              <a:t>pause</a:t>
            </a:r>
            <a:r>
              <a:rPr lang="sr-Latn-RS" sz="1800" dirty="0"/>
              <a:t>()</a:t>
            </a:r>
          </a:p>
          <a:p>
            <a:r>
              <a:rPr lang="sr-Latn-RS" sz="1800" dirty="0" err="1"/>
              <a:t>getCurrentPosition</a:t>
            </a:r>
            <a:r>
              <a:rPr lang="sr-Latn-RS" sz="1800" dirty="0"/>
              <a:t>(), </a:t>
            </a:r>
            <a:r>
              <a:rPr lang="sr-Latn-RS" sz="1800" dirty="0" err="1"/>
              <a:t>getDuration</a:t>
            </a:r>
            <a:r>
              <a:rPr lang="sr-Latn-RS" sz="1800" dirty="0"/>
              <a:t>()</a:t>
            </a:r>
          </a:p>
          <a:p>
            <a:r>
              <a:rPr lang="sr-Latn-RS" sz="1800" dirty="0" err="1"/>
              <a:t>Callback</a:t>
            </a:r>
            <a:r>
              <a:rPr lang="sr-Latn-RS" sz="1800" dirty="0"/>
              <a:t> metode (početak, kraj, gubitak reprodukcije)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21520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9CC7F-B2F6-4CD8-A072-9B7BC7309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Audio Manager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55BA1-5D82-40C3-811B-7AE622D119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sz="1800" dirty="0"/>
              <a:t>API za podešavanje i kontrolu zvuka uređaja</a:t>
            </a:r>
          </a:p>
          <a:p>
            <a:r>
              <a:rPr lang="sr-Latn-RS" sz="1800" dirty="0" err="1"/>
              <a:t>Kontola</a:t>
            </a:r>
            <a:r>
              <a:rPr lang="sr-Latn-RS" sz="1800" dirty="0"/>
              <a:t> jačine zvuka: </a:t>
            </a:r>
            <a:r>
              <a:rPr lang="sr-Latn-RS" sz="1800" dirty="0" err="1"/>
              <a:t>setStreamVolume</a:t>
            </a:r>
            <a:r>
              <a:rPr lang="sr-Latn-RS" sz="1800" dirty="0"/>
              <a:t>(), </a:t>
            </a:r>
            <a:r>
              <a:rPr lang="sr-Latn-RS" sz="1800" dirty="0" err="1"/>
              <a:t>getStreamVolume</a:t>
            </a:r>
            <a:r>
              <a:rPr lang="sr-Latn-RS" sz="1800" dirty="0"/>
              <a:t>()</a:t>
            </a:r>
          </a:p>
          <a:p>
            <a:r>
              <a:rPr lang="sr-Latn-RS" sz="1800" dirty="0"/>
              <a:t>Pristup informacijama o zvuku: </a:t>
            </a:r>
            <a:r>
              <a:rPr lang="sr-Latn-RS" sz="1800" dirty="0" err="1"/>
              <a:t>getRingerMode</a:t>
            </a:r>
            <a:r>
              <a:rPr lang="sr-Latn-RS" sz="1800" dirty="0"/>
              <a:t>(), </a:t>
            </a:r>
            <a:r>
              <a:rPr lang="sr-Latn-RS" sz="1800" dirty="0" err="1"/>
              <a:t>getVibrateSetting</a:t>
            </a:r>
            <a:r>
              <a:rPr lang="sr-Latn-RS" sz="1800" dirty="0"/>
              <a:t>()</a:t>
            </a:r>
          </a:p>
          <a:p>
            <a:r>
              <a:rPr lang="sr-Latn-RS" sz="1800" dirty="0" err="1"/>
              <a:t>Callback</a:t>
            </a:r>
            <a:r>
              <a:rPr lang="sr-Latn-RS" sz="1800" dirty="0"/>
              <a:t> metode (promena jačine zvuka, promena režima)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61865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9CC7F-B2F6-4CD8-A072-9B7BC7309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Audio </a:t>
            </a:r>
            <a:r>
              <a:rPr lang="sr-Latn-RS" dirty="0" err="1"/>
              <a:t>Track</a:t>
            </a:r>
            <a:r>
              <a:rPr lang="sr-Latn-RS" dirty="0"/>
              <a:t> / Audio </a:t>
            </a:r>
            <a:r>
              <a:rPr lang="sr-Latn-RS" dirty="0" err="1"/>
              <a:t>Record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55BA1-5D82-40C3-811B-7AE622D119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sz="1800" dirty="0"/>
              <a:t>Audio </a:t>
            </a:r>
            <a:r>
              <a:rPr lang="sr-Latn-RS" sz="1800" dirty="0" err="1"/>
              <a:t>Track</a:t>
            </a:r>
            <a:r>
              <a:rPr lang="sr-Latn-RS" sz="1800" dirty="0"/>
              <a:t> – pruža niži nivo pristupa izlazu zvuka na uređaju</a:t>
            </a:r>
          </a:p>
          <a:p>
            <a:pPr lvl="1"/>
            <a:r>
              <a:rPr lang="sr-Latn-RS" sz="1267" dirty="0"/>
              <a:t>Visoka preciznost i kontrola</a:t>
            </a:r>
          </a:p>
          <a:p>
            <a:pPr lvl="1"/>
            <a:r>
              <a:rPr lang="sr-Latn-RS" sz="1267" dirty="0" err="1"/>
              <a:t>Play</a:t>
            </a:r>
            <a:r>
              <a:rPr lang="sr-Latn-RS" sz="1267" dirty="0"/>
              <a:t>(), stop()</a:t>
            </a:r>
          </a:p>
          <a:p>
            <a:pPr lvl="1"/>
            <a:r>
              <a:rPr lang="sr-Latn-RS" sz="1267" dirty="0" err="1"/>
              <a:t>getPlayBackHeadPosition</a:t>
            </a:r>
            <a:r>
              <a:rPr lang="sr-Latn-RS" sz="1267" dirty="0"/>
              <a:t>(), </a:t>
            </a:r>
            <a:r>
              <a:rPr lang="sr-Latn-RS" sz="1267" dirty="0" err="1"/>
              <a:t>getBufferSizeInFrames</a:t>
            </a:r>
            <a:r>
              <a:rPr lang="sr-Latn-RS" sz="1267" dirty="0"/>
              <a:t>()</a:t>
            </a:r>
          </a:p>
          <a:p>
            <a:r>
              <a:rPr lang="sr-Latn-RS" sz="1800" dirty="0"/>
              <a:t>Audio </a:t>
            </a:r>
            <a:r>
              <a:rPr lang="sr-Latn-RS" sz="1800" dirty="0" err="1"/>
              <a:t>Record</a:t>
            </a:r>
            <a:r>
              <a:rPr lang="sr-Latn-RS" sz="1800" dirty="0"/>
              <a:t> – suprotna Audio </a:t>
            </a:r>
            <a:r>
              <a:rPr lang="sr-Latn-RS" sz="1800" dirty="0" err="1"/>
              <a:t>Track</a:t>
            </a:r>
            <a:r>
              <a:rPr lang="sr-Latn-RS" sz="1800" dirty="0"/>
              <a:t> – u, pruža niži nivo pristupa ulazu zvuka na uređaju</a:t>
            </a:r>
          </a:p>
          <a:p>
            <a:pPr lvl="1"/>
            <a:r>
              <a:rPr lang="sr-Latn-RS" sz="1267" dirty="0"/>
              <a:t>Snimanje sadržaja sa visokom </a:t>
            </a:r>
            <a:r>
              <a:rPr lang="sr-Latn-RS" sz="1267" dirty="0" err="1"/>
              <a:t>preciznošču</a:t>
            </a:r>
            <a:endParaRPr lang="sr-Latn-RS" sz="1267" dirty="0"/>
          </a:p>
          <a:p>
            <a:pPr lvl="1"/>
            <a:r>
              <a:rPr lang="sr-Latn-RS" sz="1267" dirty="0" err="1"/>
              <a:t>startRecording</a:t>
            </a:r>
            <a:r>
              <a:rPr lang="sr-Latn-RS" sz="1267" dirty="0"/>
              <a:t>(), stop()</a:t>
            </a:r>
          </a:p>
          <a:p>
            <a:pPr lvl="1"/>
            <a:r>
              <a:rPr lang="sr-Latn-RS" sz="1267" dirty="0" err="1"/>
              <a:t>getRecordPosition</a:t>
            </a:r>
            <a:r>
              <a:rPr lang="sr-Latn-RS" sz="1267" dirty="0"/>
              <a:t>(), </a:t>
            </a:r>
            <a:r>
              <a:rPr lang="sr-Latn-RS" sz="1267" dirty="0" err="1"/>
              <a:t>getMinBufferSize</a:t>
            </a:r>
            <a:r>
              <a:rPr lang="sr-Latn-RS" sz="1267" dirty="0"/>
              <a:t>()</a:t>
            </a:r>
          </a:p>
          <a:p>
            <a:pPr lvl="1"/>
            <a:endParaRPr lang="sr-Latn-RS" sz="1267" dirty="0"/>
          </a:p>
          <a:p>
            <a:r>
              <a:rPr lang="sr-Latn-RS" sz="1800" dirty="0"/>
              <a:t>Deo </a:t>
            </a:r>
            <a:r>
              <a:rPr lang="sr-Latn-RS" sz="1800" dirty="0" err="1"/>
              <a:t>android.media</a:t>
            </a:r>
            <a:r>
              <a:rPr lang="sr-Latn-RS" sz="1800" dirty="0"/>
              <a:t> paketa</a:t>
            </a:r>
          </a:p>
        </p:txBody>
      </p:sp>
    </p:spTree>
    <p:extLst>
      <p:ext uri="{BB962C8B-B14F-4D97-AF65-F5344CB8AC3E}">
        <p14:creationId xmlns:p14="http://schemas.microsoft.com/office/powerpoint/2010/main" val="4254313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9CC7F-B2F6-4CD8-A072-9B7BC7309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err="1"/>
              <a:t>Camera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55BA1-5D82-40C3-811B-7AE622D119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sz="1800" dirty="0"/>
              <a:t>Pruža pristup kameri i funkcijama kamere uređaja</a:t>
            </a:r>
          </a:p>
          <a:p>
            <a:r>
              <a:rPr lang="sr-Latn-RS" sz="1800" dirty="0"/>
              <a:t>Snimanje / preuzimanje fotografija i video sadržaja</a:t>
            </a:r>
          </a:p>
          <a:p>
            <a:r>
              <a:rPr lang="sr-Latn-RS" sz="1800" dirty="0" err="1"/>
              <a:t>takePicture</a:t>
            </a:r>
            <a:r>
              <a:rPr lang="sr-Latn-RS" sz="1800" dirty="0"/>
              <a:t>(), </a:t>
            </a:r>
            <a:r>
              <a:rPr lang="sr-Latn-RS" sz="1800" dirty="0" err="1"/>
              <a:t>startPreview</a:t>
            </a:r>
            <a:r>
              <a:rPr lang="sr-Latn-RS" sz="1800" dirty="0"/>
              <a:t>()</a:t>
            </a:r>
          </a:p>
          <a:p>
            <a:r>
              <a:rPr lang="sr-Latn-RS" sz="1800" dirty="0" err="1"/>
              <a:t>getParameters</a:t>
            </a:r>
            <a:r>
              <a:rPr lang="sr-Latn-RS" sz="1800" dirty="0"/>
              <a:t>(), </a:t>
            </a:r>
            <a:r>
              <a:rPr lang="sr-Latn-RS" sz="1800" dirty="0" err="1"/>
              <a:t>getNumberOfCameras</a:t>
            </a:r>
            <a:r>
              <a:rPr lang="sr-Latn-RS" sz="1800" dirty="0"/>
              <a:t>()</a:t>
            </a:r>
          </a:p>
          <a:p>
            <a:r>
              <a:rPr lang="sr-Latn-RS" sz="1800" dirty="0" err="1"/>
              <a:t>Callback</a:t>
            </a:r>
            <a:r>
              <a:rPr lang="sr-Latn-RS" sz="1800" dirty="0"/>
              <a:t> metode (početak i kraj snimanja)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1173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altLang="en-US" dirty="0"/>
              <a:t>Uvod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Progress_Marker"/>
          <p:cNvSpPr/>
          <p:nvPr/>
        </p:nvSpPr>
        <p:spPr>
          <a:xfrm>
            <a:off x="1524003" y="6731000"/>
            <a:ext cx="774915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085137AD-4ED6-4984-9BC5-C2FEA1EF8F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740" y="508000"/>
            <a:ext cx="4059420" cy="5715055"/>
          </a:xfrm>
        </p:spPr>
      </p:pic>
    </p:spTree>
    <p:extLst>
      <p:ext uri="{BB962C8B-B14F-4D97-AF65-F5344CB8AC3E}">
        <p14:creationId xmlns:p14="http://schemas.microsoft.com/office/powerpoint/2010/main" val="3663824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12DA7-EA72-4D46-8748-61566389F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Uvod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46C7B-7BFD-4C6B-982E-29F0D5934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" y="1254125"/>
            <a:ext cx="10515600" cy="5512435"/>
          </a:xfrm>
        </p:spPr>
        <p:txBody>
          <a:bodyPr/>
          <a:lstStyle/>
          <a:p>
            <a:endParaRPr lang="en-US" sz="2000" dirty="0"/>
          </a:p>
          <a:p>
            <a:r>
              <a:rPr lang="en-US" sz="2000" dirty="0" err="1"/>
              <a:t>Kako</a:t>
            </a:r>
            <a:r>
              <a:rPr lang="en-US" sz="2000" dirty="0"/>
              <a:t> bi se </a:t>
            </a:r>
            <a:r>
              <a:rPr lang="en-US" sz="2000" dirty="0" err="1"/>
              <a:t>pove</a:t>
            </a:r>
            <a:r>
              <a:rPr lang="sr-Latn-RS" sz="2000" dirty="0"/>
              <a:t>ćala sigurnost, od verzije Androida 7.0 razdvaja se monolitska arhitektura , na više procesa tako da su </a:t>
            </a:r>
            <a:r>
              <a:rPr lang="sr-Latn-RS" sz="2000" dirty="0" err="1"/>
              <a:t>permisije</a:t>
            </a:r>
            <a:r>
              <a:rPr lang="sr-Latn-RS" sz="2000" dirty="0"/>
              <a:t> ograničene samo na konkretan proces</a:t>
            </a:r>
          </a:p>
          <a:p>
            <a:r>
              <a:rPr lang="sr-Latn-RS" sz="2000" dirty="0" err="1"/>
              <a:t>Vendori</a:t>
            </a:r>
            <a:r>
              <a:rPr lang="sr-Latn-RS" sz="2000" dirty="0"/>
              <a:t> su morali da ažuriraju HAL i </a:t>
            </a:r>
            <a:r>
              <a:rPr lang="sr-Latn-RS" sz="2000" dirty="0" err="1"/>
              <a:t>framework</a:t>
            </a:r>
            <a:r>
              <a:rPr lang="sr-Latn-RS" sz="2000" dirty="0"/>
              <a:t> tako da budu kompatibilni sa novom arhitekturom</a:t>
            </a:r>
          </a:p>
          <a:p>
            <a:r>
              <a:rPr lang="sr-Latn-RS" sz="2000" dirty="0" err="1"/>
              <a:t>MediaServer</a:t>
            </a:r>
            <a:r>
              <a:rPr lang="sr-Latn-RS" sz="2000" dirty="0"/>
              <a:t> proces zadužen je za puštanje i snimanje, tj. prosleđuje i sinhronizuje bafere između komponenata i procesa, koji komuniciraju putem </a:t>
            </a:r>
            <a:r>
              <a:rPr lang="sr-Latn-RS" sz="2000" dirty="0" err="1"/>
              <a:t>Binder</a:t>
            </a:r>
            <a:r>
              <a:rPr lang="sr-Latn-RS" sz="2000" dirty="0"/>
              <a:t>-a</a:t>
            </a:r>
          </a:p>
          <a:p>
            <a:r>
              <a:rPr lang="sr-Latn-RS" sz="2000" dirty="0"/>
              <a:t>Aplikacija prosleđuje FD </a:t>
            </a:r>
            <a:r>
              <a:rPr lang="sr-Latn-RS" sz="2000" dirty="0" err="1"/>
              <a:t>mediaserver</a:t>
            </a:r>
            <a:r>
              <a:rPr lang="sr-Latn-RS" sz="2000" dirty="0"/>
              <a:t>-u koji ga onda pakuje u </a:t>
            </a:r>
            <a:r>
              <a:rPr lang="sr-Latn-RS" sz="2000" dirty="0" err="1"/>
              <a:t>Binder</a:t>
            </a:r>
            <a:r>
              <a:rPr lang="sr-Latn-RS" sz="2000" dirty="0"/>
              <a:t> </a:t>
            </a:r>
            <a:r>
              <a:rPr lang="sr-Latn-RS" sz="2000" dirty="0" err="1"/>
              <a:t>DataSource</a:t>
            </a:r>
            <a:r>
              <a:rPr lang="sr-Latn-RS" sz="2000" dirty="0"/>
              <a:t> objekat i prosleđuje </a:t>
            </a:r>
            <a:r>
              <a:rPr lang="sr-Latn-RS" sz="2000" dirty="0" err="1"/>
              <a:t>extractor</a:t>
            </a:r>
            <a:r>
              <a:rPr lang="sr-Latn-RS" sz="2000" dirty="0"/>
              <a:t> procesu koji čita datoteku</a:t>
            </a:r>
          </a:p>
          <a:p>
            <a:r>
              <a:rPr lang="sr-Latn-RS" sz="2000" dirty="0"/>
              <a:t>Nakon proučavanja datoteke, kreira se odgovarajući </a:t>
            </a:r>
            <a:r>
              <a:rPr lang="sr-Latn-RS" sz="2000" dirty="0" err="1"/>
              <a:t>extractor</a:t>
            </a:r>
            <a:r>
              <a:rPr lang="sr-Latn-RS" sz="2000" dirty="0"/>
              <a:t> za tip datoteke (MP3Extractor, MPEG4Extractor) i </a:t>
            </a:r>
            <a:r>
              <a:rPr lang="sr-Latn-RS" sz="2000" dirty="0" err="1"/>
              <a:t>mediaserver</a:t>
            </a:r>
            <a:r>
              <a:rPr lang="sr-Latn-RS" sz="2000" dirty="0"/>
              <a:t> procesu se vraća </a:t>
            </a:r>
            <a:r>
              <a:rPr lang="sr-Latn-RS" sz="2000" dirty="0" err="1"/>
              <a:t>Binder</a:t>
            </a:r>
            <a:r>
              <a:rPr lang="sr-Latn-RS" sz="2000" dirty="0"/>
              <a:t> interfejs</a:t>
            </a:r>
          </a:p>
          <a:p>
            <a:r>
              <a:rPr lang="sr-Latn-RS" sz="2000" dirty="0"/>
              <a:t>Upućuju se pozivi ka </a:t>
            </a:r>
            <a:r>
              <a:rPr lang="sr-Latn-RS" sz="2000" dirty="0" err="1"/>
              <a:t>mediacodec</a:t>
            </a:r>
            <a:r>
              <a:rPr lang="sr-Latn-RS" sz="2000" dirty="0"/>
              <a:t> procesu da kreira </a:t>
            </a:r>
            <a:r>
              <a:rPr lang="sr-Latn-RS" sz="2000" dirty="0" err="1"/>
              <a:t>kodek</a:t>
            </a:r>
            <a:r>
              <a:rPr lang="sr-Latn-RS" sz="2000" dirty="0"/>
              <a:t> za zahtevani tip (vraća se </a:t>
            </a:r>
            <a:r>
              <a:rPr lang="sr-Latn-RS" sz="2000" dirty="0" err="1"/>
              <a:t>Binder</a:t>
            </a:r>
            <a:r>
              <a:rPr lang="sr-Latn-RS" sz="2000" dirty="0"/>
              <a:t> interfejs za konkretan </a:t>
            </a:r>
            <a:r>
              <a:rPr lang="sr-Latn-RS" sz="2000" dirty="0" err="1"/>
              <a:t>kodek</a:t>
            </a:r>
            <a:r>
              <a:rPr lang="sr-Latn-RS" sz="2000" dirty="0"/>
              <a:t>)</a:t>
            </a:r>
          </a:p>
          <a:p>
            <a:endParaRPr lang="sr-Latn-RS" sz="2000" dirty="0"/>
          </a:p>
          <a:p>
            <a:endParaRPr lang="sr-Latn-RS" sz="2000" dirty="0"/>
          </a:p>
          <a:p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2349534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altLang="en-US" dirty="0"/>
              <a:t>Uvod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331806"/>
            <a:ext cx="10271760" cy="405807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sr-Latn-RS" sz="4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vranic</a:t>
            </a:r>
            <a:r>
              <a:rPr lang="sr-Latn-R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@gtv03-</a:t>
            </a:r>
            <a:r>
              <a:rPr lang="sr-Latn-RS" sz="4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</a:t>
            </a:r>
            <a:r>
              <a:rPr lang="sr-Latn-R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-$ </a:t>
            </a:r>
            <a:r>
              <a:rPr lang="sr-Latn-RS" sz="4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adb</a:t>
            </a:r>
            <a:r>
              <a:rPr lang="sr-Latn-R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 shell </a:t>
            </a:r>
            <a:r>
              <a:rPr lang="sr-Latn-RS" sz="4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ps</a:t>
            </a:r>
            <a:r>
              <a:rPr lang="sr-Latn-R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 | </a:t>
            </a:r>
            <a:r>
              <a:rPr lang="sr-Latn-RS" sz="4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grep</a:t>
            </a:r>
            <a:r>
              <a:rPr lang="sr-Latn-R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 media </a:t>
            </a:r>
          </a:p>
          <a:p>
            <a:pPr marL="0" indent="0">
              <a:buNone/>
            </a:pPr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media     131   1     168608 9372  </a:t>
            </a:r>
            <a:r>
              <a:rPr lang="en-US" sz="4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ffffffff</a:t>
            </a:r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 00000000 S /system/bin/</a:t>
            </a:r>
            <a:r>
              <a:rPr lang="en-US" sz="4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media</a:t>
            </a:r>
            <a:r>
              <a:rPr lang="en-US" sz="4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server</a:t>
            </a:r>
            <a:endParaRPr lang="en-US" sz="4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u0_a5     1935  143   947528 29732 </a:t>
            </a:r>
            <a:r>
              <a:rPr lang="en-US" sz="4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ffffffff</a:t>
            </a:r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 00000000 S </a:t>
            </a:r>
            <a:r>
              <a:rPr lang="en-US" sz="4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android.process.</a:t>
            </a:r>
            <a:r>
              <a:rPr lang="en-US" sz="4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media</a:t>
            </a:r>
            <a:endParaRPr lang="sr-Latn-RS" sz="4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sr-Latn-RS" sz="4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vranic@gtv03-lin-$ </a:t>
            </a:r>
            <a:r>
              <a:rPr lang="en-US" sz="4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adb</a:t>
            </a:r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 shell service list | grep media </a:t>
            </a:r>
            <a:endParaRPr lang="sr-Latn-RS" sz="4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9       </a:t>
            </a:r>
            <a:r>
              <a:rPr lang="en-US" sz="4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media_projection</a:t>
            </a:r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: [</a:t>
            </a:r>
            <a:r>
              <a:rPr lang="en-US" sz="4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android.media.projection.IMediaProjectionManager</a:t>
            </a:r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marL="0" indent="0">
              <a:buNone/>
            </a:pPr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13      </a:t>
            </a:r>
            <a:r>
              <a:rPr lang="en-US" sz="4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media_router</a:t>
            </a:r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: [</a:t>
            </a:r>
            <a:r>
              <a:rPr lang="en-US" sz="4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android.media.IMediaRouterService</a:t>
            </a:r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marL="0" indent="0">
              <a:buNone/>
            </a:pPr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14      </a:t>
            </a:r>
            <a:r>
              <a:rPr lang="en-US" sz="4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tv_input</a:t>
            </a:r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: [</a:t>
            </a:r>
            <a:r>
              <a:rPr lang="en-US" sz="4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android.media.tv.ITvInputManager</a:t>
            </a:r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marL="0" indent="0">
              <a:buNone/>
            </a:pPr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16      </a:t>
            </a:r>
            <a:r>
              <a:rPr lang="en-US" sz="4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media_session</a:t>
            </a:r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: [</a:t>
            </a:r>
            <a:r>
              <a:rPr lang="en-US" sz="4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android.media.session.ISessionManager</a:t>
            </a:r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marL="0" indent="0">
              <a:buNone/>
            </a:pPr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32      audio: [</a:t>
            </a:r>
            <a:r>
              <a:rPr lang="en-US" sz="4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android.media.IAudioService</a:t>
            </a:r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marL="0" indent="0">
              <a:buNone/>
            </a:pPr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66      </a:t>
            </a:r>
            <a:r>
              <a:rPr lang="en-US" sz="4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media.sound_trigger_hw</a:t>
            </a:r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: [</a:t>
            </a:r>
            <a:r>
              <a:rPr lang="en-US" sz="4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android.hardware.ISoundTriggerHwService</a:t>
            </a:r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marL="0" indent="0">
              <a:buNone/>
            </a:pPr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67      </a:t>
            </a:r>
            <a:r>
              <a:rPr lang="en-US" sz="4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media.audio_policy</a:t>
            </a:r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: [</a:t>
            </a:r>
            <a:r>
              <a:rPr lang="en-US" sz="4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android.media.IAudioPolicyService</a:t>
            </a:r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marL="0" indent="0">
              <a:buNone/>
            </a:pPr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92      </a:t>
            </a:r>
            <a:r>
              <a:rPr lang="en-US" sz="4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media.overscan</a:t>
            </a:r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: [</a:t>
            </a:r>
            <a:r>
              <a:rPr lang="en-US" sz="4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com.marvell.tv.overscan.IOverscanCalibrator</a:t>
            </a:r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marL="0" indent="0">
              <a:buNone/>
            </a:pPr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93      </a:t>
            </a:r>
            <a:r>
              <a:rPr lang="en-US" sz="4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media.sourcesettings</a:t>
            </a:r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: [</a:t>
            </a:r>
            <a:r>
              <a:rPr lang="en-US" sz="4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com.marvell.tv.media.SourceSettings</a:t>
            </a:r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marL="0" indent="0">
              <a:buNone/>
            </a:pPr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94      </a:t>
            </a:r>
            <a:r>
              <a:rPr lang="en-US" sz="4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media.outputsettings</a:t>
            </a:r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: [</a:t>
            </a:r>
            <a:r>
              <a:rPr lang="en-US" sz="4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com.marvell.tv.media.OutputSettings</a:t>
            </a:r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marL="0" indent="0">
              <a:buNone/>
            </a:pPr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95      </a:t>
            </a:r>
            <a:r>
              <a:rPr lang="en-US" sz="4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media.avsettings</a:t>
            </a:r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: [</a:t>
            </a:r>
            <a:r>
              <a:rPr lang="en-US" sz="4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com.marvell.tv.media.AVSettings</a:t>
            </a:r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marL="0" indent="0">
              <a:buNone/>
            </a:pPr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96      </a:t>
            </a:r>
            <a:r>
              <a:rPr lang="en-US" sz="4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media.camera</a:t>
            </a:r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: [</a:t>
            </a:r>
            <a:r>
              <a:rPr lang="en-US" sz="4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android.hardware.ICameraService</a:t>
            </a:r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marL="0" indent="0">
              <a:buNone/>
            </a:pPr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97      </a:t>
            </a:r>
            <a:r>
              <a:rPr lang="en-US" sz="4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media.player</a:t>
            </a:r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: [</a:t>
            </a:r>
            <a:r>
              <a:rPr lang="en-US" sz="4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android.media.IMediaPlayerService</a:t>
            </a:r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marL="0" indent="0">
              <a:buNone/>
            </a:pPr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103     </a:t>
            </a:r>
            <a:r>
              <a:rPr lang="en-US" sz="4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media.audio_flinger</a:t>
            </a:r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: [</a:t>
            </a:r>
            <a:r>
              <a:rPr lang="en-US" sz="4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android.media.IAudioFlinger</a:t>
            </a:r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marL="0" indent="0">
              <a:buNone/>
            </a:pPr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107     </a:t>
            </a:r>
            <a:r>
              <a:rPr lang="en-US" sz="4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media.hw_resourcemanager</a:t>
            </a:r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: [</a:t>
            </a:r>
            <a:r>
              <a:rPr lang="en-US" sz="4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android.rmservice</a:t>
            </a:r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marL="0" indent="0">
              <a:buNone/>
            </a:pPr>
            <a:endParaRPr lang="en-US" sz="1300" dirty="0"/>
          </a:p>
        </p:txBody>
      </p:sp>
      <p:sp>
        <p:nvSpPr>
          <p:cNvPr id="7" name="Progress_Marker"/>
          <p:cNvSpPr/>
          <p:nvPr/>
        </p:nvSpPr>
        <p:spPr>
          <a:xfrm>
            <a:off x="1524000" y="6731000"/>
            <a:ext cx="929898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32495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Agenda</a:t>
            </a:r>
          </a:p>
        </p:txBody>
      </p:sp>
      <p:sp>
        <p:nvSpPr>
          <p:cNvPr id="17411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1981200" y="1600203"/>
            <a:ext cx="8363272" cy="4525963"/>
          </a:xfrm>
        </p:spPr>
        <p:txBody>
          <a:bodyPr/>
          <a:lstStyle/>
          <a:p>
            <a:r>
              <a:rPr lang="sr-Latn-RS" dirty="0"/>
              <a:t>Uvod</a:t>
            </a:r>
          </a:p>
          <a:p>
            <a:r>
              <a:rPr lang="en-US" dirty="0" err="1">
                <a:solidFill>
                  <a:srgbClr val="FF0000"/>
                </a:solidFill>
              </a:rPr>
              <a:t>Arhitektura</a:t>
            </a:r>
            <a:endParaRPr lang="sr-Latn-RS" dirty="0">
              <a:solidFill>
                <a:srgbClr val="FF0000"/>
              </a:solidFill>
            </a:endParaRPr>
          </a:p>
          <a:p>
            <a:r>
              <a:rPr lang="sr-Latn-RS" dirty="0" err="1"/>
              <a:t>MediaCodec</a:t>
            </a:r>
            <a:r>
              <a:rPr lang="sr-Latn-RS" dirty="0"/>
              <a:t> sprege</a:t>
            </a:r>
          </a:p>
          <a:p>
            <a:r>
              <a:rPr lang="sr-Latn-RS" dirty="0" err="1"/>
              <a:t>ExoPlayer</a:t>
            </a:r>
            <a:endParaRPr lang="en-US" dirty="0"/>
          </a:p>
          <a:p>
            <a:r>
              <a:rPr lang="en-US" dirty="0" err="1"/>
              <a:t>Primeri</a:t>
            </a:r>
            <a:endParaRPr lang="sr-Latn-RS" dirty="0"/>
          </a:p>
          <a:p>
            <a:endParaRPr lang="sr-Latn-R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7412" name="Rectangle 2"/>
          <p:cNvSpPr>
            <a:spLocks noChangeArrowheads="1"/>
          </p:cNvSpPr>
          <p:nvPr/>
        </p:nvSpPr>
        <p:spPr bwMode="auto">
          <a:xfrm flipV="1">
            <a:off x="8134353" y="-2036872"/>
            <a:ext cx="35861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Progress_Marker"/>
          <p:cNvSpPr/>
          <p:nvPr/>
        </p:nvSpPr>
        <p:spPr>
          <a:xfrm>
            <a:off x="1524000" y="6731000"/>
            <a:ext cx="1239864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92643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altLang="en-US" dirty="0">
                <a:cs typeface="Arial" panose="020B0604020202020204" pitchFamily="34" charset="0"/>
              </a:rPr>
              <a:t>Arhitektura</a:t>
            </a:r>
            <a:endParaRPr lang="en-US" altLang="en-US" dirty="0"/>
          </a:p>
        </p:txBody>
      </p:sp>
      <p:sp>
        <p:nvSpPr>
          <p:cNvPr id="17411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1981200" y="1600203"/>
            <a:ext cx="8363272" cy="4525963"/>
          </a:xfrm>
        </p:spPr>
        <p:txBody>
          <a:bodyPr/>
          <a:lstStyle/>
          <a:p>
            <a:r>
              <a:rPr lang="sr-Latn-RS" sz="2000" dirty="0"/>
              <a:t>Android aplikacija i </a:t>
            </a:r>
            <a:r>
              <a:rPr lang="sr-Latn-RS" sz="2000" dirty="0" err="1"/>
              <a:t>media</a:t>
            </a:r>
            <a:r>
              <a:rPr lang="sr-Latn-RS" sz="2000" dirty="0"/>
              <a:t> server se izvršavaju u dva odvojena procesa. Zašto?</a:t>
            </a:r>
            <a:endParaRPr lang="en-US" sz="2000" dirty="0"/>
          </a:p>
          <a:p>
            <a:endParaRPr lang="sr-Latn-RS" sz="2000" dirty="0"/>
          </a:p>
          <a:p>
            <a:r>
              <a:rPr lang="sr-Latn-RS" sz="2000" dirty="0" err="1"/>
              <a:t>Media</a:t>
            </a:r>
            <a:r>
              <a:rPr lang="sr-Latn-RS" sz="2000" dirty="0"/>
              <a:t> server se pokreće prilikom pokretanja sistema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7412" name="Rectangle 2"/>
          <p:cNvSpPr>
            <a:spLocks noChangeArrowheads="1"/>
          </p:cNvSpPr>
          <p:nvPr/>
        </p:nvSpPr>
        <p:spPr bwMode="auto">
          <a:xfrm flipV="1">
            <a:off x="8134353" y="-2036872"/>
            <a:ext cx="35861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6" y="3213103"/>
            <a:ext cx="6992937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gress_Marker"/>
          <p:cNvSpPr/>
          <p:nvPr/>
        </p:nvSpPr>
        <p:spPr>
          <a:xfrm>
            <a:off x="1524003" y="6731000"/>
            <a:ext cx="1394847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632846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altLang="en-US" dirty="0"/>
              <a:t>Arhitektura</a:t>
            </a:r>
            <a:endParaRPr lang="en-US" altLang="en-US" dirty="0"/>
          </a:p>
        </p:txBody>
      </p:sp>
      <p:sp>
        <p:nvSpPr>
          <p:cNvPr id="17411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1981200" y="1600203"/>
            <a:ext cx="8363272" cy="4525963"/>
          </a:xfrm>
        </p:spPr>
        <p:txBody>
          <a:bodyPr/>
          <a:lstStyle/>
          <a:p>
            <a:r>
              <a:rPr lang="sr-Latn-RS" sz="2000" dirty="0"/>
              <a:t>Aplikacije obezbeđuje 3 osnovna podatka neophodna za uspešnu reprodukciju</a:t>
            </a:r>
          </a:p>
          <a:p>
            <a:r>
              <a:rPr lang="sr-Latn-RS" sz="2000" dirty="0"/>
              <a:t>Audio/video </a:t>
            </a:r>
            <a:r>
              <a:rPr lang="sr-Latn-RS" sz="2000" dirty="0" err="1"/>
              <a:t>frejmovi</a:t>
            </a:r>
            <a:r>
              <a:rPr lang="sr-Latn-RS" sz="2000" dirty="0"/>
              <a:t> se </a:t>
            </a:r>
            <a:r>
              <a:rPr lang="sr-Latn-RS" sz="2000" dirty="0" err="1"/>
              <a:t>dekoduju</a:t>
            </a:r>
            <a:r>
              <a:rPr lang="sr-Latn-RS" sz="2000" dirty="0"/>
              <a:t> unutar Media Servera</a:t>
            </a:r>
          </a:p>
          <a:p>
            <a:r>
              <a:rPr lang="sr-Latn-RS" sz="2000" dirty="0"/>
              <a:t>Količina podataka koja se šalje nazad aplikaciji je minimizirana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7412" name="Rectangle 2"/>
          <p:cNvSpPr>
            <a:spLocks noChangeArrowheads="1"/>
          </p:cNvSpPr>
          <p:nvPr/>
        </p:nvSpPr>
        <p:spPr bwMode="auto">
          <a:xfrm flipV="1">
            <a:off x="8134353" y="-2036872"/>
            <a:ext cx="35861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1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6" y="3284541"/>
            <a:ext cx="7361237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gress_Marker"/>
          <p:cNvSpPr/>
          <p:nvPr/>
        </p:nvSpPr>
        <p:spPr>
          <a:xfrm>
            <a:off x="1524000" y="6731000"/>
            <a:ext cx="1549830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061726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Agenda</a:t>
            </a:r>
          </a:p>
        </p:txBody>
      </p:sp>
      <p:sp>
        <p:nvSpPr>
          <p:cNvPr id="17411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1981200" y="1600203"/>
            <a:ext cx="8363272" cy="4525963"/>
          </a:xfrm>
        </p:spPr>
        <p:txBody>
          <a:bodyPr/>
          <a:lstStyle/>
          <a:p>
            <a:r>
              <a:rPr lang="sr-Latn-RS" dirty="0"/>
              <a:t>Uvod</a:t>
            </a:r>
          </a:p>
          <a:p>
            <a:r>
              <a:rPr lang="en-US" dirty="0" err="1"/>
              <a:t>Arhitektura</a:t>
            </a:r>
            <a:endParaRPr lang="sr-Latn-RS" dirty="0"/>
          </a:p>
          <a:p>
            <a:r>
              <a:rPr lang="sr-Latn-RS" dirty="0" err="1"/>
              <a:t>MediaCodec</a:t>
            </a:r>
            <a:r>
              <a:rPr lang="sr-Latn-RS" dirty="0"/>
              <a:t> sprege</a:t>
            </a:r>
          </a:p>
          <a:p>
            <a:r>
              <a:rPr lang="sr-Latn-RS" dirty="0" err="1"/>
              <a:t>ExoPlayer</a:t>
            </a:r>
            <a:endParaRPr lang="en-US" dirty="0"/>
          </a:p>
          <a:p>
            <a:r>
              <a:rPr lang="en-US" dirty="0" err="1"/>
              <a:t>Primeri</a:t>
            </a:r>
            <a:endParaRPr lang="sr-Latn-RS" dirty="0"/>
          </a:p>
          <a:p>
            <a:endParaRPr lang="sr-Latn-R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CONFIDENTAL under NDA - Reproduction prohibited without prior permission of NIT</a:t>
            </a:r>
            <a:endParaRPr lang="en-US" dirty="0"/>
          </a:p>
        </p:txBody>
      </p:sp>
      <p:sp>
        <p:nvSpPr>
          <p:cNvPr id="17412" name="Rectangle 2"/>
          <p:cNvSpPr>
            <a:spLocks noChangeArrowheads="1"/>
          </p:cNvSpPr>
          <p:nvPr/>
        </p:nvSpPr>
        <p:spPr bwMode="auto">
          <a:xfrm flipV="1">
            <a:off x="8134353" y="-2036872"/>
            <a:ext cx="35861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Progress_Marker"/>
          <p:cNvSpPr/>
          <p:nvPr/>
        </p:nvSpPr>
        <p:spPr>
          <a:xfrm>
            <a:off x="1524000" y="6731000"/>
            <a:ext cx="309966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903934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altLang="en-US" dirty="0">
                <a:cs typeface="Arial" panose="020B0604020202020204" pitchFamily="34" charset="0"/>
              </a:rPr>
              <a:t>Arhitektura: Detaljnije</a:t>
            </a:r>
            <a:endParaRPr lang="en-US" altLang="en-US" dirty="0"/>
          </a:p>
        </p:txBody>
      </p:sp>
      <p:sp>
        <p:nvSpPr>
          <p:cNvPr id="17411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1981200" y="1600203"/>
            <a:ext cx="8363272" cy="4525963"/>
          </a:xfrm>
        </p:spPr>
        <p:txBody>
          <a:bodyPr/>
          <a:lstStyle/>
          <a:p>
            <a:r>
              <a:rPr lang="sr-Latn-RS" sz="2000" dirty="0"/>
              <a:t>Radno okruženje koje se koristi: </a:t>
            </a:r>
            <a:r>
              <a:rPr lang="sr-Latn-R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MediaPlayer</a:t>
            </a:r>
            <a:endParaRPr lang="sr-Latn-R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sr-Latn-R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android.media.MediaPlayer</a:t>
            </a:r>
            <a:endParaRPr lang="sr-Latn-R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sr-Latn-RS" sz="2000" dirty="0"/>
          </a:p>
          <a:p>
            <a:r>
              <a:rPr lang="sr-Latn-RS" sz="2000" dirty="0"/>
              <a:t>Radno okruženje je zaduženo za:</a:t>
            </a:r>
          </a:p>
          <a:p>
            <a:pPr lvl="1"/>
            <a:r>
              <a:rPr lang="sr-Latn-RS" sz="1600" dirty="0" err="1"/>
              <a:t>Demultupleksiranje</a:t>
            </a:r>
            <a:endParaRPr lang="sr-Latn-RS" sz="1600" dirty="0"/>
          </a:p>
          <a:p>
            <a:pPr lvl="1"/>
            <a:r>
              <a:rPr lang="sr-Latn-RS" sz="1600" dirty="0"/>
              <a:t>Dekodovanje</a:t>
            </a:r>
          </a:p>
          <a:p>
            <a:pPr lvl="1"/>
            <a:r>
              <a:rPr lang="sr-Latn-RS" sz="1600" dirty="0"/>
              <a:t>A/V sinhronizaciju</a:t>
            </a:r>
          </a:p>
          <a:p>
            <a:pPr lvl="1"/>
            <a:r>
              <a:rPr lang="sr-Latn-RS" sz="1600" dirty="0"/>
              <a:t>A/V prikaz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7412" name="Rectangle 2"/>
          <p:cNvSpPr>
            <a:spLocks noChangeArrowheads="1"/>
          </p:cNvSpPr>
          <p:nvPr/>
        </p:nvSpPr>
        <p:spPr bwMode="auto">
          <a:xfrm flipV="1">
            <a:off x="8134353" y="-2036872"/>
            <a:ext cx="35861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Progress_Marker"/>
          <p:cNvSpPr/>
          <p:nvPr/>
        </p:nvSpPr>
        <p:spPr>
          <a:xfrm>
            <a:off x="1524000" y="6731000"/>
            <a:ext cx="1704814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533382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altLang="en-US" dirty="0"/>
              <a:t>Arhitektura: Detaljnije</a:t>
            </a:r>
            <a:endParaRPr lang="en-US" altLang="en-US" dirty="0"/>
          </a:p>
        </p:txBody>
      </p:sp>
      <p:sp>
        <p:nvSpPr>
          <p:cNvPr id="17411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1981200" y="1600203"/>
            <a:ext cx="8363272" cy="4525963"/>
          </a:xfrm>
        </p:spPr>
        <p:txBody>
          <a:bodyPr/>
          <a:lstStyle/>
          <a:p>
            <a:r>
              <a:rPr lang="sr-Latn-RS" sz="2000" dirty="0"/>
              <a:t>Implementacija u izvršnom kodu (engl. </a:t>
            </a:r>
            <a:r>
              <a:rPr lang="sr-Latn-RS" sz="2000" i="1" dirty="0" err="1"/>
              <a:t>native</a:t>
            </a:r>
            <a:r>
              <a:rPr lang="sr-Latn-RS" sz="2000" dirty="0"/>
              <a:t>, C/C++)</a:t>
            </a:r>
          </a:p>
          <a:p>
            <a:r>
              <a:rPr lang="sr-Latn-RS" sz="2000" dirty="0"/>
              <a:t>Oslanja se na </a:t>
            </a:r>
            <a:r>
              <a:rPr lang="sr-Latn-R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MediaPlayer</a:t>
            </a:r>
            <a:r>
              <a:rPr lang="sr-Latn-RS" sz="2000" dirty="0"/>
              <a:t> servis, koji spram URI određuje koji će </a:t>
            </a:r>
            <a:r>
              <a:rPr lang="sr-Latn-R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MediaPlayer</a:t>
            </a:r>
            <a:r>
              <a:rPr lang="sr-Latn-RS" sz="2000" dirty="0"/>
              <a:t> objekat da instancira</a:t>
            </a:r>
          </a:p>
          <a:p>
            <a:r>
              <a:rPr lang="sr-Latn-RS" sz="2000" dirty="0"/>
              <a:t>Svi izvršni </a:t>
            </a:r>
            <a:r>
              <a:rPr lang="sr-Latn-R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MediaPlayer</a:t>
            </a:r>
            <a:r>
              <a:rPr lang="sr-Latn-RS" sz="2000" dirty="0"/>
              <a:t> objekti su deo sistema (engl. </a:t>
            </a:r>
            <a:r>
              <a:rPr lang="sr-Latn-RS" sz="2000" i="1" dirty="0" err="1"/>
              <a:t>firmware</a:t>
            </a:r>
            <a:r>
              <a:rPr lang="sr-Latn-RS" sz="2000" dirty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7412" name="Rectangle 2"/>
          <p:cNvSpPr>
            <a:spLocks noChangeArrowheads="1"/>
          </p:cNvSpPr>
          <p:nvPr/>
        </p:nvSpPr>
        <p:spPr bwMode="auto">
          <a:xfrm flipV="1">
            <a:off x="8134353" y="-2036872"/>
            <a:ext cx="35861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278" y="3505200"/>
            <a:ext cx="6513513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gress_Marker"/>
          <p:cNvSpPr/>
          <p:nvPr/>
        </p:nvSpPr>
        <p:spPr>
          <a:xfrm>
            <a:off x="1524003" y="6731000"/>
            <a:ext cx="1859797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441593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altLang="en-US" dirty="0"/>
              <a:t>Arhitektura: Detaljnije</a:t>
            </a:r>
            <a:endParaRPr lang="en-US" altLang="en-US" dirty="0"/>
          </a:p>
        </p:txBody>
      </p:sp>
      <p:sp>
        <p:nvSpPr>
          <p:cNvPr id="17411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1981200" y="1600203"/>
            <a:ext cx="8363272" cy="4525963"/>
          </a:xfrm>
        </p:spPr>
        <p:txBody>
          <a:bodyPr>
            <a:normAutofit/>
          </a:bodyPr>
          <a:lstStyle/>
          <a:p>
            <a:r>
              <a:rPr lang="sr-Latn-RS" sz="2000" dirty="0"/>
              <a:t>Nisu više u upotrebi:</a:t>
            </a:r>
          </a:p>
          <a:p>
            <a:pPr lvl="1"/>
            <a:r>
              <a:rPr lang="sr-Latn-RS" sz="1800" dirty="0" err="1"/>
              <a:t>VorbisPlayer</a:t>
            </a:r>
            <a:r>
              <a:rPr lang="en-US" sz="1800" dirty="0"/>
              <a:t>: OGG</a:t>
            </a:r>
            <a:endParaRPr lang="sr-Latn-RS" sz="1800" dirty="0"/>
          </a:p>
          <a:p>
            <a:pPr lvl="1"/>
            <a:r>
              <a:rPr lang="sr-Latn-RS" sz="1800" dirty="0" err="1"/>
              <a:t>OpenCore</a:t>
            </a:r>
            <a:r>
              <a:rPr lang="sr-Latn-RS" sz="1800" dirty="0"/>
              <a:t> player</a:t>
            </a:r>
            <a:r>
              <a:rPr lang="en-US" sz="1800" dirty="0"/>
              <a:t>: </a:t>
            </a:r>
            <a:r>
              <a:rPr lang="sr-Latn-RS" sz="1800" dirty="0"/>
              <a:t>generički media player</a:t>
            </a:r>
          </a:p>
          <a:p>
            <a:pPr lvl="1"/>
            <a:r>
              <a:rPr lang="en-US" sz="1800" dirty="0" err="1"/>
              <a:t>MooPlayer</a:t>
            </a:r>
            <a:r>
              <a:rPr lang="en-US" sz="1800" dirty="0"/>
              <a:t>: Google TV</a:t>
            </a:r>
            <a:endParaRPr lang="sr-Latn-RS" sz="1800" b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sr-Latn-RS" sz="2000" dirty="0"/>
              <a:t>Aktivni</a:t>
            </a:r>
            <a:endParaRPr lang="en-US" sz="2000" dirty="0"/>
          </a:p>
          <a:p>
            <a:pPr lvl="1"/>
            <a:r>
              <a:rPr lang="sr-Latn-RS" sz="1800" dirty="0" err="1"/>
              <a:t>SonivoxPlayer</a:t>
            </a:r>
            <a:r>
              <a:rPr lang="en-US" sz="1800" dirty="0"/>
              <a:t>: </a:t>
            </a:r>
            <a:r>
              <a:rPr lang="sr-Latn-RS" sz="1800" dirty="0" err="1"/>
              <a:t>mid</a:t>
            </a:r>
            <a:r>
              <a:rPr lang="sr-Latn-RS" sz="1800" dirty="0"/>
              <a:t>, </a:t>
            </a:r>
            <a:r>
              <a:rPr lang="sr-Latn-RS" sz="1800" dirty="0" err="1"/>
              <a:t>midi</a:t>
            </a:r>
            <a:r>
              <a:rPr lang="sr-Latn-RS" sz="1800" dirty="0"/>
              <a:t>, </a:t>
            </a:r>
            <a:r>
              <a:rPr lang="sr-Latn-RS" sz="1800" dirty="0" err="1"/>
              <a:t>smf</a:t>
            </a:r>
            <a:r>
              <a:rPr lang="sr-Latn-RS" sz="1800" dirty="0"/>
              <a:t>, </a:t>
            </a:r>
            <a:r>
              <a:rPr lang="sr-Latn-RS" sz="1800" dirty="0" err="1"/>
              <a:t>xmf</a:t>
            </a:r>
            <a:r>
              <a:rPr lang="sr-Latn-RS" sz="1800" dirty="0"/>
              <a:t>, </a:t>
            </a:r>
            <a:r>
              <a:rPr lang="sr-Latn-RS" sz="1800" dirty="0" err="1"/>
              <a:t>mxmf</a:t>
            </a:r>
            <a:r>
              <a:rPr lang="sr-Latn-RS" sz="1800" dirty="0"/>
              <a:t>, </a:t>
            </a:r>
            <a:r>
              <a:rPr lang="sr-Latn-RS" sz="1800" dirty="0" err="1"/>
              <a:t>imy</a:t>
            </a:r>
            <a:r>
              <a:rPr lang="sr-Latn-RS" sz="1800" dirty="0"/>
              <a:t>, </a:t>
            </a:r>
            <a:r>
              <a:rPr lang="sr-Latn-RS" sz="1800" dirty="0" err="1"/>
              <a:t>rttl</a:t>
            </a:r>
            <a:r>
              <a:rPr lang="sr-Latn-RS" sz="1800" dirty="0"/>
              <a:t>, </a:t>
            </a:r>
            <a:r>
              <a:rPr lang="sr-Latn-RS" sz="1800" dirty="0" err="1"/>
              <a:t>rtx</a:t>
            </a:r>
            <a:r>
              <a:rPr lang="sr-Latn-RS" sz="1800" dirty="0"/>
              <a:t> i </a:t>
            </a:r>
            <a:r>
              <a:rPr lang="sr-Latn-RS" sz="1800" dirty="0" err="1"/>
              <a:t>ota</a:t>
            </a:r>
            <a:endParaRPr lang="en-US" sz="1800" dirty="0"/>
          </a:p>
          <a:p>
            <a:pPr lvl="1"/>
            <a:r>
              <a:rPr lang="sr-Latn-RS" sz="1800" dirty="0" err="1"/>
              <a:t>Stagefright</a:t>
            </a:r>
            <a:r>
              <a:rPr lang="sr-Latn-RS" sz="1800" dirty="0"/>
              <a:t> player: generički media player</a:t>
            </a:r>
          </a:p>
          <a:p>
            <a:pPr lvl="2"/>
            <a:r>
              <a:rPr lang="sr-Latn-RS" sz="1600" dirty="0" err="1"/>
              <a:t>AwesomePlayer</a:t>
            </a:r>
            <a:r>
              <a:rPr lang="sr-Latn-RS" sz="1600" dirty="0"/>
              <a:t> (podrazumevani media player)</a:t>
            </a:r>
          </a:p>
          <a:p>
            <a:pPr lvl="1"/>
            <a:r>
              <a:rPr lang="sr-Latn-RS" sz="1800" dirty="0" err="1"/>
              <a:t>NuPlayer</a:t>
            </a:r>
            <a:r>
              <a:rPr lang="sr-Latn-RS" sz="1800" dirty="0"/>
              <a:t>: generički media player, podrazumevani</a:t>
            </a:r>
          </a:p>
          <a:p>
            <a:pPr lvl="1"/>
            <a:r>
              <a:rPr lang="sr-Latn-RS" sz="1800" dirty="0" err="1"/>
              <a:t>ExoPlayer</a:t>
            </a:r>
            <a:r>
              <a:rPr lang="sr-Latn-RS" sz="1800" dirty="0"/>
              <a:t>: generički media player</a:t>
            </a:r>
          </a:p>
          <a:p>
            <a:r>
              <a:rPr lang="sr-Latn-RS" sz="2000" dirty="0"/>
              <a:t>Native player-i moraju da implementirati </a:t>
            </a:r>
            <a:r>
              <a:rPr lang="sr-Latn-R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MediaPlayer</a:t>
            </a:r>
            <a:r>
              <a:rPr lang="sr-Latn-R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&lt;HW&gt;</a:t>
            </a:r>
            <a:r>
              <a:rPr lang="sr-Latn-R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Interface</a:t>
            </a:r>
            <a:endParaRPr lang="sr-Latn-R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sr-Latn-R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frameworks</a:t>
            </a:r>
            <a:r>
              <a:rPr lang="sr-Latn-R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/base/</a:t>
            </a:r>
            <a:r>
              <a:rPr lang="sr-Latn-R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include</a:t>
            </a:r>
            <a:r>
              <a:rPr lang="sr-Latn-R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sr-Latn-R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media</a:t>
            </a:r>
            <a:r>
              <a:rPr lang="sr-Latn-R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sr-Latn-R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MediaPlayerInterface.h</a:t>
            </a:r>
            <a:endParaRPr lang="sr-Latn-R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7412" name="Rectangle 2"/>
          <p:cNvSpPr>
            <a:spLocks noChangeArrowheads="1"/>
          </p:cNvSpPr>
          <p:nvPr/>
        </p:nvSpPr>
        <p:spPr bwMode="auto">
          <a:xfrm flipV="1">
            <a:off x="8134353" y="-2036872"/>
            <a:ext cx="35861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Progress_Marker"/>
          <p:cNvSpPr/>
          <p:nvPr/>
        </p:nvSpPr>
        <p:spPr>
          <a:xfrm>
            <a:off x="1524000" y="6731000"/>
            <a:ext cx="2014780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629375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altLang="en-US" dirty="0">
                <a:cs typeface="Arial" panose="020B0604020202020204" pitchFamily="34" charset="0"/>
              </a:rPr>
              <a:t>Arhitektura: Protok komandi</a:t>
            </a:r>
            <a:endParaRPr lang="en-US" altLang="en-US" dirty="0"/>
          </a:p>
        </p:txBody>
      </p:sp>
      <p:sp>
        <p:nvSpPr>
          <p:cNvPr id="17411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1981200" y="1600203"/>
            <a:ext cx="8363272" cy="4525963"/>
          </a:xfrm>
        </p:spPr>
        <p:txBody>
          <a:bodyPr/>
          <a:lstStyle/>
          <a:p>
            <a:r>
              <a:rPr lang="sr-Latn-RS" sz="2000" dirty="0"/>
              <a:t>Velika cena se plaća prilikom svakog poziva kroz celokupan softverski stek</a:t>
            </a:r>
          </a:p>
          <a:p>
            <a:r>
              <a:rPr lang="sr-Latn-RS" sz="2000" dirty="0"/>
              <a:t>Ovo je prihvatljivo uzimajući u obzir da aplikacija ne poziva često funkcije </a:t>
            </a:r>
            <a:r>
              <a:rPr lang="sr-Latn-R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MediaPlayer</a:t>
            </a:r>
            <a:r>
              <a:rPr lang="sr-Latn-RS" sz="2000" dirty="0"/>
              <a:t> objekta</a:t>
            </a:r>
          </a:p>
          <a:p>
            <a:r>
              <a:rPr lang="sr-Latn-RS" sz="2000" dirty="0"/>
              <a:t>Nije mnogo koda pisano u Javi</a:t>
            </a:r>
          </a:p>
          <a:p>
            <a:r>
              <a:rPr lang="sr-Latn-RS" sz="2000" dirty="0"/>
              <a:t>Java kod direktno poziva </a:t>
            </a:r>
            <a:r>
              <a:rPr lang="sr-Latn-RS" sz="2000" i="1" dirty="0" err="1"/>
              <a:t>native</a:t>
            </a:r>
            <a:r>
              <a:rPr lang="sr-Latn-RS" sz="2000" dirty="0"/>
              <a:t> </a:t>
            </a:r>
            <a:r>
              <a:rPr lang="sr-Latn-RS" sz="2000" i="1" dirty="0" err="1"/>
              <a:t>proxy</a:t>
            </a:r>
            <a:r>
              <a:rPr lang="sr-Latn-RS" sz="2000" dirty="0"/>
              <a:t> kroz JNI mehanizam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7412" name="Rectangle 2"/>
          <p:cNvSpPr>
            <a:spLocks noChangeArrowheads="1"/>
          </p:cNvSpPr>
          <p:nvPr/>
        </p:nvSpPr>
        <p:spPr bwMode="auto">
          <a:xfrm flipV="1">
            <a:off x="8134353" y="-2036872"/>
            <a:ext cx="35861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3" y="4581525"/>
            <a:ext cx="8526463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gress_Marker"/>
          <p:cNvSpPr/>
          <p:nvPr/>
        </p:nvSpPr>
        <p:spPr>
          <a:xfrm>
            <a:off x="1524003" y="6731000"/>
            <a:ext cx="2169763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083843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altLang="en-US" dirty="0"/>
              <a:t>Arhitektura: Protok komandi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7412" name="Rectangle 2"/>
          <p:cNvSpPr>
            <a:spLocks noChangeArrowheads="1"/>
          </p:cNvSpPr>
          <p:nvPr/>
        </p:nvSpPr>
        <p:spPr bwMode="auto">
          <a:xfrm flipV="1">
            <a:off x="8134353" y="-2036872"/>
            <a:ext cx="35861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1219200"/>
            <a:ext cx="7410450" cy="5199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gress_Marker"/>
          <p:cNvSpPr/>
          <p:nvPr/>
        </p:nvSpPr>
        <p:spPr>
          <a:xfrm>
            <a:off x="1524000" y="6731000"/>
            <a:ext cx="2324746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176923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D2483-74F1-4207-BBAE-3C74705BD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Arhitektura: Protok komandi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D3F5B-4EBA-4552-B33F-5CFF751A9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9688" y="1065088"/>
            <a:ext cx="5331287" cy="4349749"/>
          </a:xfrm>
        </p:spPr>
        <p:txBody>
          <a:bodyPr/>
          <a:lstStyle/>
          <a:p>
            <a:r>
              <a:rPr lang="sr-Latn-RS" sz="1800" dirty="0"/>
              <a:t>/</a:t>
            </a:r>
            <a:r>
              <a:rPr lang="sr-Latn-RS" sz="1800" dirty="0" err="1"/>
              <a:t>packages</a:t>
            </a:r>
            <a:r>
              <a:rPr lang="sr-Latn-RS" sz="1800" dirty="0"/>
              <a:t>/</a:t>
            </a:r>
            <a:r>
              <a:rPr lang="sr-Latn-RS" sz="1800" dirty="0" err="1"/>
              <a:t>apps</a:t>
            </a:r>
            <a:r>
              <a:rPr lang="sr-Latn-RS" sz="1800" dirty="0"/>
              <a:t> – krajnje korisničke aplikacije koriste Java klase iz APP </a:t>
            </a:r>
            <a:r>
              <a:rPr lang="sr-Latn-RS" sz="1800" dirty="0" err="1"/>
              <a:t>Framework</a:t>
            </a:r>
            <a:r>
              <a:rPr lang="sr-Latn-RS" sz="1800" dirty="0"/>
              <a:t>-a</a:t>
            </a:r>
          </a:p>
          <a:p>
            <a:r>
              <a:rPr lang="sr-Latn-RS" sz="1800" dirty="0"/>
              <a:t>/</a:t>
            </a:r>
            <a:r>
              <a:rPr lang="sr-Latn-RS" sz="1800" dirty="0" err="1"/>
              <a:t>frameworks</a:t>
            </a:r>
            <a:r>
              <a:rPr lang="sr-Latn-RS" sz="1800" dirty="0"/>
              <a:t>/base/</a:t>
            </a:r>
            <a:r>
              <a:rPr lang="sr-Latn-RS" sz="1800" dirty="0" err="1"/>
              <a:t>media</a:t>
            </a:r>
            <a:r>
              <a:rPr lang="sr-Latn-RS" sz="1800" dirty="0"/>
              <a:t>/java</a:t>
            </a:r>
          </a:p>
          <a:p>
            <a:r>
              <a:rPr lang="sr-Latn-RS" sz="1800" dirty="0"/>
              <a:t>Većina metoda iz Manager-a je samo </a:t>
            </a:r>
            <a:r>
              <a:rPr lang="sr-Latn-RS" sz="1800" dirty="0" err="1"/>
              <a:t>wrapper</a:t>
            </a:r>
            <a:r>
              <a:rPr lang="sr-Latn-RS" sz="1800" dirty="0"/>
              <a:t> funkcija oko </a:t>
            </a:r>
            <a:r>
              <a:rPr lang="sr-Latn-RS" sz="1800" dirty="0" err="1"/>
              <a:t>nativnih</a:t>
            </a:r>
            <a:r>
              <a:rPr lang="sr-Latn-RS" sz="1800" dirty="0"/>
              <a:t> metoda</a:t>
            </a:r>
          </a:p>
          <a:p>
            <a:r>
              <a:rPr lang="sr-Latn-RS" sz="1800" dirty="0" err="1"/>
              <a:t>Mapiraju</a:t>
            </a:r>
            <a:r>
              <a:rPr lang="sr-Latn-RS" sz="1800" dirty="0"/>
              <a:t> se na vrlo slične </a:t>
            </a:r>
            <a:r>
              <a:rPr lang="sr-Latn-RS" sz="1800" dirty="0" err="1"/>
              <a:t>nativne</a:t>
            </a:r>
            <a:r>
              <a:rPr lang="sr-Latn-RS" sz="1800" dirty="0"/>
              <a:t> funkcije </a:t>
            </a:r>
          </a:p>
          <a:p>
            <a:endParaRPr lang="sr-Latn-RS" sz="1800" dirty="0"/>
          </a:p>
          <a:p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BF1148-22E0-443B-AC8A-E3E4FC9CC2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5424" y="1446088"/>
            <a:ext cx="2542252" cy="43468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E6865E-1F5B-4A1C-B064-DACFF7C91F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74" y="1065088"/>
            <a:ext cx="5585759" cy="359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8819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D2483-74F1-4207-BBAE-3C74705BD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Arhitektura: Protok komandi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D3F5B-4EBA-4552-B33F-5CFF751A9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0013" y="969838"/>
            <a:ext cx="5331287" cy="5627812"/>
          </a:xfrm>
        </p:spPr>
        <p:txBody>
          <a:bodyPr/>
          <a:lstStyle/>
          <a:p>
            <a:r>
              <a:rPr lang="sr-Latn-RS" sz="1400" dirty="0" err="1"/>
              <a:t>Playback</a:t>
            </a:r>
            <a:r>
              <a:rPr lang="sr-Latn-RS" sz="1400" dirty="0"/>
              <a:t> zahtev stigne kroz JNI interfejs</a:t>
            </a:r>
          </a:p>
          <a:p>
            <a:r>
              <a:rPr lang="sr-Latn-RS" sz="1400" dirty="0"/>
              <a:t>Najčešće pozivane </a:t>
            </a:r>
            <a:r>
              <a:rPr lang="sr-Latn-RS" sz="1400" dirty="0" err="1"/>
              <a:t>nativne</a:t>
            </a:r>
            <a:r>
              <a:rPr lang="sr-Latn-RS" sz="1400" dirty="0"/>
              <a:t> metode se nalaze u android_media_MediaPlayer.cpp</a:t>
            </a:r>
          </a:p>
          <a:p>
            <a:r>
              <a:rPr lang="sr-Latn-RS" sz="1400" dirty="0"/>
              <a:t>Za svaki novi </a:t>
            </a:r>
            <a:r>
              <a:rPr lang="sr-Latn-RS" sz="1400" dirty="0" err="1"/>
              <a:t>media</a:t>
            </a:r>
            <a:r>
              <a:rPr lang="sr-Latn-RS" sz="1400" dirty="0"/>
              <a:t> fajl </a:t>
            </a:r>
            <a:r>
              <a:rPr lang="sr-Latn-RS" sz="1400" dirty="0" err="1"/>
              <a:t>instancira</a:t>
            </a:r>
            <a:r>
              <a:rPr lang="sr-Latn-RS" sz="1400" dirty="0"/>
              <a:t> se novi </a:t>
            </a:r>
            <a:r>
              <a:rPr lang="sr-Latn-RS" sz="1400" dirty="0" err="1"/>
              <a:t>MediaPlayer</a:t>
            </a:r>
            <a:r>
              <a:rPr lang="sr-Latn-RS" sz="1400" dirty="0"/>
              <a:t> objekat</a:t>
            </a:r>
          </a:p>
          <a:p>
            <a:r>
              <a:rPr lang="sr-Latn-RS" sz="1400" dirty="0"/>
              <a:t>Ni ove klase ne implementiraju zaista </a:t>
            </a:r>
            <a:r>
              <a:rPr lang="sr-Latn-RS" sz="1400" dirty="0" err="1"/>
              <a:t>media</a:t>
            </a:r>
            <a:r>
              <a:rPr lang="sr-Latn-RS" sz="1400" dirty="0"/>
              <a:t> funkcionalnosti, već su samo još jedan nivo </a:t>
            </a:r>
            <a:r>
              <a:rPr lang="sr-Latn-RS" sz="1400" dirty="0" err="1"/>
              <a:t>indirekcije</a:t>
            </a:r>
            <a:endParaRPr lang="sr-Latn-RS" sz="1400" dirty="0"/>
          </a:p>
          <a:p>
            <a:r>
              <a:rPr lang="sr-Latn-RS" sz="1400" dirty="0"/>
              <a:t>Predstavljaju IPC klijente za servise nižeg nivoa</a:t>
            </a:r>
          </a:p>
          <a:p>
            <a:r>
              <a:rPr lang="sr-Latn-RS" sz="1400" dirty="0" err="1"/>
              <a:t>MediaPlayer</a:t>
            </a:r>
            <a:r>
              <a:rPr lang="sr-Latn-RS" sz="1400" dirty="0"/>
              <a:t>::start() – </a:t>
            </a:r>
            <a:r>
              <a:rPr lang="sr-Latn-RS" sz="1400" dirty="0" err="1"/>
              <a:t>rutira</a:t>
            </a:r>
            <a:r>
              <a:rPr lang="sr-Latn-RS" sz="1400" dirty="0"/>
              <a:t> na </a:t>
            </a:r>
            <a:r>
              <a:rPr lang="sr-Latn-RS" sz="1400" dirty="0" err="1"/>
              <a:t>IMediaPlayer</a:t>
            </a:r>
            <a:r>
              <a:rPr lang="sr-Latn-RS" sz="1400" dirty="0"/>
              <a:t>-IPC </a:t>
            </a:r>
            <a:r>
              <a:rPr lang="sr-Latn-RS" sz="1400" dirty="0" err="1"/>
              <a:t>transact</a:t>
            </a:r>
            <a:r>
              <a:rPr lang="sr-Latn-RS" sz="1400" dirty="0"/>
              <a:t>(START, data, &amp;</a:t>
            </a:r>
            <a:r>
              <a:rPr lang="sr-Latn-RS" sz="1400" dirty="0" err="1"/>
              <a:t>reply</a:t>
            </a:r>
            <a:r>
              <a:rPr lang="sr-Latn-RS" sz="1400" dirty="0"/>
              <a:t>)</a:t>
            </a:r>
          </a:p>
          <a:p>
            <a:r>
              <a:rPr lang="sr-Latn-RS" sz="1400" dirty="0"/>
              <a:t>Primljeni IPC zahtevi se obrađuju u </a:t>
            </a:r>
            <a:r>
              <a:rPr lang="sr-Latn-RS" sz="1400" dirty="0" err="1"/>
              <a:t>MediaPlayerService</a:t>
            </a:r>
            <a:r>
              <a:rPr lang="sr-Latn-RS" sz="1400" dirty="0"/>
              <a:t> </a:t>
            </a:r>
            <a:r>
              <a:rPr lang="sr-Latn-RS" sz="1400" dirty="0" err="1"/>
              <a:t>Subsystem</a:t>
            </a:r>
            <a:r>
              <a:rPr lang="sr-Latn-RS" sz="1400" dirty="0"/>
              <a:t> (</a:t>
            </a:r>
            <a:r>
              <a:rPr lang="en-US" sz="1400" dirty="0"/>
              <a:t>frameworks/av/media/</a:t>
            </a:r>
            <a:r>
              <a:rPr lang="en-US" sz="1400" dirty="0" err="1"/>
              <a:t>libmediaplayerservice</a:t>
            </a:r>
            <a:r>
              <a:rPr lang="sr-Latn-RS" sz="1400" dirty="0"/>
              <a:t>)</a:t>
            </a:r>
          </a:p>
          <a:p>
            <a:r>
              <a:rPr lang="sr-Latn-RS" sz="1400" dirty="0"/>
              <a:t>Pravi se novi </a:t>
            </a:r>
            <a:r>
              <a:rPr lang="en-US" sz="1400" dirty="0"/>
              <a:t> </a:t>
            </a:r>
            <a:r>
              <a:rPr lang="en-US" sz="1400" dirty="0" err="1"/>
              <a:t>MediaPlayerService</a:t>
            </a:r>
            <a:r>
              <a:rPr lang="en-US" sz="1400" dirty="0"/>
              <a:t>::</a:t>
            </a:r>
            <a:r>
              <a:rPr lang="en-US" sz="1400" dirty="0" err="1"/>
              <a:t>Clien</a:t>
            </a:r>
            <a:r>
              <a:rPr lang="sr-Latn-RS" sz="1400" dirty="0"/>
              <a:t>t za svaki novi zahtev koji stigne</a:t>
            </a:r>
          </a:p>
          <a:p>
            <a:r>
              <a:rPr lang="sr-Latn-RS" sz="1400" dirty="0" err="1"/>
              <a:t>createPlayer</a:t>
            </a:r>
            <a:r>
              <a:rPr lang="sr-Latn-RS" sz="1400" dirty="0"/>
              <a:t> metoda </a:t>
            </a:r>
            <a:r>
              <a:rPr lang="sr-Latn-RS" sz="1400" dirty="0" err="1"/>
              <a:t>Client</a:t>
            </a:r>
            <a:r>
              <a:rPr lang="sr-Latn-RS" sz="1400" dirty="0"/>
              <a:t> objekta  kreira </a:t>
            </a:r>
            <a:r>
              <a:rPr lang="sr-Latn-RS" sz="1400" dirty="0" err="1"/>
              <a:t>media</a:t>
            </a:r>
            <a:r>
              <a:rPr lang="sr-Latn-RS" sz="1400" dirty="0"/>
              <a:t> </a:t>
            </a:r>
            <a:r>
              <a:rPr lang="sr-Latn-RS" sz="1400" dirty="0" err="1"/>
              <a:t>player</a:t>
            </a:r>
            <a:r>
              <a:rPr lang="sr-Latn-RS" sz="1400" dirty="0"/>
              <a:t> specifičnog tipa korišćenjem </a:t>
            </a:r>
            <a:r>
              <a:rPr lang="sr-Latn-RS" sz="1400" dirty="0" err="1"/>
              <a:t>Factory</a:t>
            </a:r>
            <a:r>
              <a:rPr lang="sr-Latn-RS" sz="1400" dirty="0"/>
              <a:t>-ja</a:t>
            </a:r>
          </a:p>
          <a:p>
            <a:r>
              <a:rPr lang="sr-Latn-RS" sz="1400" dirty="0"/>
              <a:t>Svi zahtevi poput pauziranja, zaustavljanja, ponovnog puštanja se prosleđuju instanci </a:t>
            </a:r>
            <a:r>
              <a:rPr lang="sr-Latn-RS" sz="1400" dirty="0" err="1"/>
              <a:t>player</a:t>
            </a:r>
            <a:r>
              <a:rPr lang="sr-Latn-RS" sz="1400" dirty="0"/>
              <a:t>-a (</a:t>
            </a:r>
            <a:r>
              <a:rPr lang="sr-Latn-RS" sz="1400" dirty="0" err="1"/>
              <a:t>npr.Stagefright</a:t>
            </a:r>
            <a:r>
              <a:rPr lang="sr-Latn-RS" sz="1400" dirty="0"/>
              <a:t> </a:t>
            </a:r>
            <a:r>
              <a:rPr lang="sr-Latn-RS" sz="1400" dirty="0" err="1"/>
              <a:t>player</a:t>
            </a:r>
            <a:r>
              <a:rPr lang="sr-Latn-RS" sz="1400" dirty="0"/>
              <a:t>)</a:t>
            </a:r>
          </a:p>
          <a:p>
            <a:endParaRPr lang="sr-Latn-RS" sz="1400" dirty="0"/>
          </a:p>
          <a:p>
            <a:endParaRPr lang="en-US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BF1148-22E0-443B-AC8A-E3E4FC9CC2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5424" y="1446088"/>
            <a:ext cx="2542252" cy="43468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E6865E-1F5B-4A1C-B064-DACFF7C91F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26" y="1065088"/>
            <a:ext cx="5476024" cy="421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961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D2483-74F1-4207-BBAE-3C74705BD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Arhitektura: Protok komandi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D3F5B-4EBA-4552-B33F-5CFF751A9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9688" y="1065088"/>
            <a:ext cx="5331287" cy="4349749"/>
          </a:xfrm>
        </p:spPr>
        <p:txBody>
          <a:bodyPr/>
          <a:lstStyle/>
          <a:p>
            <a:r>
              <a:rPr lang="sr-Latn-RS" sz="1800" dirty="0" err="1"/>
              <a:t>Stagefright</a:t>
            </a:r>
            <a:r>
              <a:rPr lang="sr-Latn-RS" sz="1800" dirty="0"/>
              <a:t> je klijentska klasa  pravog </a:t>
            </a:r>
            <a:r>
              <a:rPr lang="sr-Latn-RS" sz="1800" dirty="0" err="1"/>
              <a:t>media</a:t>
            </a:r>
            <a:r>
              <a:rPr lang="sr-Latn-RS" sz="1800" dirty="0"/>
              <a:t> </a:t>
            </a:r>
            <a:r>
              <a:rPr lang="sr-Latn-RS" sz="1800" dirty="0" err="1"/>
              <a:t>player</a:t>
            </a:r>
            <a:r>
              <a:rPr lang="sr-Latn-RS" sz="1800" dirty="0"/>
              <a:t>-a </a:t>
            </a:r>
            <a:r>
              <a:rPr lang="sr-Latn-RS" sz="1800" dirty="0" err="1"/>
              <a:t>AwesomePlayer</a:t>
            </a:r>
            <a:endParaRPr lang="sr-Latn-RS" sz="1800" dirty="0"/>
          </a:p>
          <a:p>
            <a:r>
              <a:rPr lang="en-US" sz="1800" dirty="0">
                <a:solidFill>
                  <a:schemeClr val="tx1"/>
                </a:solidFill>
              </a:rPr>
              <a:t>frameworks/av/media/</a:t>
            </a:r>
            <a:r>
              <a:rPr lang="en-US" sz="1800" dirty="0" err="1">
                <a:solidFill>
                  <a:schemeClr val="tx1"/>
                </a:solidFill>
              </a:rPr>
              <a:t>libstagefright</a:t>
            </a:r>
            <a:endParaRPr lang="sr-Latn-RS" sz="1800" dirty="0">
              <a:solidFill>
                <a:schemeClr val="tx1"/>
              </a:solidFill>
            </a:endParaRPr>
          </a:p>
          <a:p>
            <a:r>
              <a:rPr lang="sr-Latn-RS" sz="1800" dirty="0">
                <a:solidFill>
                  <a:schemeClr val="tx1"/>
                </a:solidFill>
              </a:rPr>
              <a:t>Implementira algoritamsku logiku </a:t>
            </a:r>
          </a:p>
          <a:p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BF1148-22E0-443B-AC8A-E3E4FC9CC2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5424" y="1446088"/>
            <a:ext cx="2542252" cy="43468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E6865E-1F5B-4A1C-B064-DACFF7C91F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42" y="1065087"/>
            <a:ext cx="5584271" cy="453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4580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F75AF25-56D7-4836-9BA7-EDA7B2810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Arhitektura: Protok komandi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48AA319-EA7A-4028-BCFE-C4C91A2D9E4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5" y="1953419"/>
            <a:ext cx="5048250" cy="4095750"/>
          </a:xfr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8604FCF-146F-4B02-84C2-61AF6DEE2E2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r-Latn-RS" sz="1400" dirty="0"/>
              <a:t>Implementira izvršnu funkcionalnost što uključuje povezivanje audio, videa i prevoda sa odgovarajućim dekoderima</a:t>
            </a:r>
          </a:p>
          <a:p>
            <a:r>
              <a:rPr lang="sr-Latn-RS" sz="1400" dirty="0"/>
              <a:t>Pušta i sinhronizuje audio i video sa </a:t>
            </a:r>
            <a:r>
              <a:rPr lang="sr-Latn-RS" sz="1400" dirty="0" err="1"/>
              <a:t>caption</a:t>
            </a:r>
            <a:r>
              <a:rPr lang="sr-Latn-RS" sz="1400" dirty="0"/>
              <a:t>-ima</a:t>
            </a:r>
          </a:p>
          <a:p>
            <a:r>
              <a:rPr lang="en-US" sz="1400" dirty="0" err="1"/>
              <a:t>setDataSource</a:t>
            </a:r>
            <a:r>
              <a:rPr lang="sr-Latn-RS" sz="1400" dirty="0"/>
              <a:t> prilikom inicijalizacije zadaje izvor podataka što zahteva komunikaciju sa </a:t>
            </a:r>
            <a:r>
              <a:rPr lang="sr-Latn-RS" sz="1400" dirty="0" err="1"/>
              <a:t>MediaExtractor</a:t>
            </a:r>
            <a:r>
              <a:rPr lang="sr-Latn-RS" sz="1400" dirty="0"/>
              <a:t>-om</a:t>
            </a:r>
          </a:p>
          <a:p>
            <a:r>
              <a:rPr lang="sr-Latn-RS" sz="1400" dirty="0"/>
              <a:t>OMX sistem objedinjuje sve </a:t>
            </a:r>
            <a:r>
              <a:rPr lang="sr-Latn-RS" sz="1400" dirty="0" err="1"/>
              <a:t>dekoderske</a:t>
            </a:r>
            <a:r>
              <a:rPr lang="sr-Latn-RS" sz="1400" dirty="0"/>
              <a:t> funkcionalnosti</a:t>
            </a:r>
          </a:p>
          <a:p>
            <a:endParaRPr lang="sr-Latn-RS" sz="1400" dirty="0">
              <a:solidFill>
                <a:schemeClr val="tx1"/>
              </a:solidFill>
            </a:endParaRPr>
          </a:p>
          <a:p>
            <a:endParaRPr lang="sr-Latn-RS" sz="1400" dirty="0">
              <a:solidFill>
                <a:schemeClr val="tx1"/>
              </a:solidFill>
            </a:endParaRPr>
          </a:p>
          <a:p>
            <a:endParaRPr lang="sr-Latn-RS" sz="1400" dirty="0"/>
          </a:p>
        </p:txBody>
      </p:sp>
    </p:spTree>
    <p:extLst>
      <p:ext uri="{BB962C8B-B14F-4D97-AF65-F5344CB8AC3E}">
        <p14:creationId xmlns:p14="http://schemas.microsoft.com/office/powerpoint/2010/main" val="36156518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altLang="en-US" dirty="0"/>
              <a:t>Arhitektura: Protok komandi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t">
              <a:buNone/>
            </a:pPr>
            <a:r>
              <a:rPr lang="en-US" sz="16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//! Application</a:t>
            </a:r>
          </a:p>
          <a:p>
            <a:pPr marL="0" indent="0" fontAlgn="t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MediaPlayer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sr-Latn-R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</a:t>
            </a:r>
            <a:r>
              <a:rPr lang="sr-Latn-R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 new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MediaPlayer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 fontAlgn="t">
              <a:buNone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fontAlgn="t">
              <a:buNone/>
            </a:pPr>
            <a:r>
              <a:rPr lang="en-US" sz="16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//! MediaPlayer.java</a:t>
            </a:r>
          </a:p>
          <a:p>
            <a:pPr marL="0" indent="0" fontAlgn="t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native_setup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(new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WeekReference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MediaPlayer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(this)&gt;);</a:t>
            </a:r>
          </a:p>
          <a:p>
            <a:pPr marL="0" indent="0" fontAlgn="t">
              <a:buNone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fontAlgn="t">
              <a:buNone/>
            </a:pPr>
            <a:r>
              <a:rPr lang="en-US" sz="16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//! </a:t>
            </a:r>
            <a:r>
              <a:rPr lang="sr-Latn-RS" sz="16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6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ndroid_media_MediaPlayer.cpp</a:t>
            </a:r>
          </a:p>
          <a:p>
            <a:pPr marL="0" indent="0" fontAlgn="t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MediaPlayer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new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MediaPlayer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 fontAlgn="t">
              <a:buNone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fontAlgn="t">
              <a:buNone/>
            </a:pPr>
            <a:r>
              <a:rPr lang="en-US" sz="16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//! MediaPlayer.cpp</a:t>
            </a:r>
          </a:p>
          <a:p>
            <a:pPr marL="0" indent="0" fontAlgn="t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//! Object initialization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Progress_Marker"/>
          <p:cNvSpPr/>
          <p:nvPr/>
        </p:nvSpPr>
        <p:spPr>
          <a:xfrm>
            <a:off x="1524003" y="6731000"/>
            <a:ext cx="2479729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74059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Agenda</a:t>
            </a:r>
          </a:p>
        </p:txBody>
      </p:sp>
      <p:sp>
        <p:nvSpPr>
          <p:cNvPr id="17411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1981200" y="1600203"/>
            <a:ext cx="8363272" cy="4525963"/>
          </a:xfrm>
        </p:spPr>
        <p:txBody>
          <a:bodyPr/>
          <a:lstStyle/>
          <a:p>
            <a:r>
              <a:rPr lang="sr-Latn-RS" dirty="0">
                <a:solidFill>
                  <a:srgbClr val="FF0000"/>
                </a:solidFill>
              </a:rPr>
              <a:t>Uvod</a:t>
            </a:r>
          </a:p>
          <a:p>
            <a:r>
              <a:rPr lang="en-US" dirty="0" err="1"/>
              <a:t>Arhitektura</a:t>
            </a:r>
            <a:endParaRPr lang="sr-Latn-RS" dirty="0"/>
          </a:p>
          <a:p>
            <a:r>
              <a:rPr lang="sr-Latn-RS" dirty="0" err="1"/>
              <a:t>MediaCodec</a:t>
            </a:r>
            <a:r>
              <a:rPr lang="sr-Latn-RS" dirty="0"/>
              <a:t> sprege</a:t>
            </a:r>
          </a:p>
          <a:p>
            <a:r>
              <a:rPr lang="sr-Latn-RS" dirty="0" err="1"/>
              <a:t>ExoPlayer</a:t>
            </a:r>
            <a:endParaRPr lang="en-US" dirty="0"/>
          </a:p>
          <a:p>
            <a:r>
              <a:rPr lang="en-US" dirty="0" err="1"/>
              <a:t>Primeri</a:t>
            </a:r>
            <a:endParaRPr lang="sr-Latn-RS" dirty="0"/>
          </a:p>
          <a:p>
            <a:endParaRPr lang="sr-Latn-R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CONFIDENTAL under NDA - Reproduction prohibited without prior permission of NIT</a:t>
            </a:r>
            <a:endParaRPr lang="en-US" dirty="0"/>
          </a:p>
        </p:txBody>
      </p:sp>
      <p:sp>
        <p:nvSpPr>
          <p:cNvPr id="17412" name="Rectangle 2"/>
          <p:cNvSpPr>
            <a:spLocks noChangeArrowheads="1"/>
          </p:cNvSpPr>
          <p:nvPr/>
        </p:nvSpPr>
        <p:spPr bwMode="auto">
          <a:xfrm flipV="1">
            <a:off x="8134353" y="-2036872"/>
            <a:ext cx="35861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Progress_Marker"/>
          <p:cNvSpPr/>
          <p:nvPr/>
        </p:nvSpPr>
        <p:spPr>
          <a:xfrm>
            <a:off x="1524003" y="6731000"/>
            <a:ext cx="464949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2194433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altLang="en-US" dirty="0"/>
              <a:t>Arhitektura: Protok komandi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95403"/>
            <a:ext cx="8229600" cy="4830763"/>
          </a:xfrm>
        </p:spPr>
        <p:txBody>
          <a:bodyPr>
            <a:normAutofit fontScale="92500" lnSpcReduction="10000"/>
          </a:bodyPr>
          <a:lstStyle/>
          <a:p>
            <a:pPr marL="0" indent="0" fontAlgn="t">
              <a:buNone/>
            </a:pPr>
            <a:r>
              <a:rPr lang="en-US" sz="16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//! Application</a:t>
            </a:r>
          </a:p>
          <a:p>
            <a:pPr marL="0" indent="0" fontAlgn="t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sr-Latn-R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setDataSource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(“http://...”);</a:t>
            </a:r>
          </a:p>
          <a:p>
            <a:pPr marL="0" indent="0" fontAlgn="t">
              <a:buNone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fontAlgn="t">
              <a:buNone/>
            </a:pPr>
            <a:r>
              <a:rPr lang="en-US" sz="16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//! MediaPlayer.java</a:t>
            </a:r>
          </a:p>
          <a:p>
            <a:pPr marL="0" indent="0" fontAlgn="t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setDataSource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(URL);</a:t>
            </a:r>
          </a:p>
          <a:p>
            <a:pPr marL="0" indent="0" fontAlgn="t">
              <a:buNone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fontAlgn="t">
              <a:buNone/>
            </a:pPr>
            <a:r>
              <a:rPr lang="en-US" sz="16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//! </a:t>
            </a:r>
            <a:r>
              <a:rPr lang="sr-Latn-RS" sz="16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6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ndroid_media_MediaPlayer.cpp</a:t>
            </a:r>
          </a:p>
          <a:p>
            <a:pPr marL="0" indent="0" fontAlgn="t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mp.setDataSource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(URL);</a:t>
            </a:r>
          </a:p>
          <a:p>
            <a:pPr marL="0" indent="0" fontAlgn="t">
              <a:buNone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fontAlgn="t">
              <a:buNone/>
            </a:pPr>
            <a:r>
              <a:rPr lang="en-US" sz="16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//! MediaPlayerService.cpp</a:t>
            </a:r>
          </a:p>
          <a:p>
            <a:pPr marL="0" indent="0" fontAlgn="t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MediaPlayerFactory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createPlayer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 fontAlgn="t">
              <a:buNone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fontAlgn="t">
              <a:buNone/>
            </a:pPr>
            <a:r>
              <a:rPr lang="en-US" sz="16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//! MediaPlayer.cpp</a:t>
            </a:r>
          </a:p>
          <a:p>
            <a:pPr marL="0" indent="0" fontAlgn="t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player-&gt;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setDataSource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(URL)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Progress_Marker"/>
          <p:cNvSpPr/>
          <p:nvPr/>
        </p:nvSpPr>
        <p:spPr>
          <a:xfrm>
            <a:off x="1524000" y="6731000"/>
            <a:ext cx="2634712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225361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altLang="en-US" sz="3600" dirty="0">
                <a:cs typeface="Arial" panose="020B0604020202020204" pitchFamily="34" charset="0"/>
              </a:rPr>
              <a:t>Arhitektura: </a:t>
            </a:r>
            <a:r>
              <a:rPr lang="sr-Latn-CS" altLang="en-US" sz="3600" dirty="0" err="1">
                <a:cs typeface="Arial" panose="020B0604020202020204" pitchFamily="34" charset="0"/>
              </a:rPr>
              <a:t>MediaPlayerFactory</a:t>
            </a:r>
            <a:endParaRPr lang="en-US" alt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28751"/>
            <a:ext cx="10515600" cy="4349749"/>
          </a:xfrm>
        </p:spPr>
        <p:txBody>
          <a:bodyPr>
            <a:normAutofit/>
          </a:bodyPr>
          <a:lstStyle/>
          <a:p>
            <a:r>
              <a:rPr lang="sr-Latn-RS" sz="2000" dirty="0"/>
              <a:t>Pre Android v4.X, odluka o odabiru </a:t>
            </a:r>
            <a:r>
              <a:rPr lang="sr-Latn-R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MediaPlayer</a:t>
            </a:r>
            <a:r>
              <a:rPr lang="sr-Latn-RS" sz="2000" dirty="0"/>
              <a:t> klase u izvršnom kodu je bila upisana u programskom kodu </a:t>
            </a:r>
            <a:r>
              <a:rPr lang="sr-Latn-R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MediaPlayerService</a:t>
            </a:r>
            <a:r>
              <a:rPr lang="sr-Latn-RS" sz="2000" dirty="0"/>
              <a:t> servisa, i kao takva nije se mogla menjati</a:t>
            </a:r>
          </a:p>
          <a:p>
            <a:r>
              <a:rPr lang="sr-Latn-RS" sz="2000" dirty="0"/>
              <a:t>Dodavanje novog </a:t>
            </a:r>
            <a:r>
              <a:rPr lang="sr-Latn-R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MediaPlayer</a:t>
            </a:r>
            <a:r>
              <a:rPr lang="sr-Latn-RS" sz="2000" dirty="0"/>
              <a:t>-a je zahtevalo izmenu programske slike uređaja</a:t>
            </a:r>
          </a:p>
          <a:p>
            <a:r>
              <a:rPr lang="sr-Latn-RS" sz="2000" dirty="0"/>
              <a:t>Uvođenjem </a:t>
            </a:r>
            <a:r>
              <a:rPr lang="sr-Latn-CS" alt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MediaPlayerFactory</a:t>
            </a:r>
            <a:r>
              <a:rPr lang="sr-Latn-CS" altLang="en-US" sz="2000" dirty="0"/>
              <a:t> mehanizma, ovaj postupak je automatizovan (nije potrebna izmena </a:t>
            </a:r>
            <a:r>
              <a:rPr lang="sr-Latn-R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MediaPlayerService</a:t>
            </a:r>
            <a:r>
              <a:rPr lang="sr-Latn-RS" sz="2000" dirty="0"/>
              <a:t> servisa)</a:t>
            </a:r>
          </a:p>
          <a:p>
            <a:r>
              <a:rPr lang="sr-Latn-RS" sz="2000" dirty="0"/>
              <a:t>Pruža nam </a:t>
            </a:r>
            <a:r>
              <a:rPr lang="sr-Latn-RS" sz="2000" dirty="0" err="1"/>
              <a:t>Factory</a:t>
            </a:r>
            <a:r>
              <a:rPr lang="sr-Latn-RS" sz="2000" dirty="0"/>
              <a:t> metodu za kreiranje instance klase </a:t>
            </a:r>
            <a:r>
              <a:rPr lang="sr-Latn-RS" sz="2000" dirty="0" err="1"/>
              <a:t>MediaPlayer</a:t>
            </a:r>
            <a:r>
              <a:rPr lang="sr-Latn-RS" sz="2000" dirty="0"/>
              <a:t> sa specifičnim setom opcija konfiguracije, kao što su ID audio sesije ili izvor podataka.</a:t>
            </a:r>
          </a:p>
          <a:p>
            <a:r>
              <a:rPr lang="sr-Latn-RS" sz="2000" dirty="0"/>
              <a:t>Ova klasa nije javna, već interna klasa klase </a:t>
            </a:r>
            <a:r>
              <a:rPr lang="sr-Latn-RS" sz="2000" dirty="0" err="1"/>
              <a:t>MediaPlayer</a:t>
            </a:r>
            <a:endParaRPr lang="sr-Latn-RS" sz="2000" dirty="0"/>
          </a:p>
          <a:p>
            <a:endParaRPr lang="sr-Latn-RS" sz="2000" dirty="0"/>
          </a:p>
          <a:p>
            <a:endParaRPr lang="sr-Latn-R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7412" name="Rectangle 2"/>
          <p:cNvSpPr>
            <a:spLocks noChangeArrowheads="1"/>
          </p:cNvSpPr>
          <p:nvPr/>
        </p:nvSpPr>
        <p:spPr bwMode="auto">
          <a:xfrm flipV="1">
            <a:off x="8134353" y="-2036872"/>
            <a:ext cx="35861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Progress_Marker"/>
          <p:cNvSpPr/>
          <p:nvPr/>
        </p:nvSpPr>
        <p:spPr>
          <a:xfrm>
            <a:off x="1524003" y="6731000"/>
            <a:ext cx="2789695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531893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altLang="en-US" dirty="0"/>
              <a:t>Arhitektura: </a:t>
            </a:r>
            <a:r>
              <a:rPr lang="sr-Latn-CS" altLang="en-US" dirty="0" err="1"/>
              <a:t>MediaPlayerFactory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static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player_type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getDefaultPlayerType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char value[PROPERTY_VALUE_MAX];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if (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property_get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media.stagefright.use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-awesome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", value, NULL)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&amp;&amp; (!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strcmp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("1", value) || !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strcasecmp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("true", value))) {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STAGEFRIGHT_PLAYER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endParaRPr lang="en-U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// TODO: remove this EXPERIMENTAL developer settings property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if (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property_get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persist.sys.media.use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-awesome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", value, NULL)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&amp;&amp; !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strcasecmp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("true", value)) {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STAGEFRIGHT_PLAYER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endParaRPr lang="en-U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NU_PLAYER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Progress_Marker"/>
          <p:cNvSpPr/>
          <p:nvPr/>
        </p:nvSpPr>
        <p:spPr>
          <a:xfrm>
            <a:off x="1524000" y="6731000"/>
            <a:ext cx="2944678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294862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altLang="en-US" dirty="0"/>
              <a:t>Arhitektura: </a:t>
            </a:r>
            <a:r>
              <a:rPr lang="sr-Latn-CS" altLang="en-US" dirty="0" err="1"/>
              <a:t>MediaPlayerFactory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43000"/>
            <a:ext cx="8229600" cy="52578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TestPlayerFactory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: public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MediaPlayerFactory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IFactory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public: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virtual float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scoreFactory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IMediaPlayer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&gt;&amp;,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char*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url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, float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curScore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if (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TestPlayerStub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canBeUsed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url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)) {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return 1.0;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0.0;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}    </a:t>
            </a:r>
          </a:p>
          <a:p>
            <a:pPr marL="0" indent="0">
              <a:buNone/>
            </a:pPr>
            <a:endParaRPr lang="en-U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virtual float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scoreFactory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IMediaPlayer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&gt;&amp;,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fd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, int64_t offset, int64_t length, float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curScore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if (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TestPlayerStub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canBeUsed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fd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)) {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return 1.0;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0.0;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endParaRPr lang="en-U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virtual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MediaPlayerBase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createPlayer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ALOGV("Create Test Player stub");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new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TestPlayerStub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Progress_Marker"/>
          <p:cNvSpPr/>
          <p:nvPr/>
        </p:nvSpPr>
        <p:spPr>
          <a:xfrm>
            <a:off x="1524003" y="6731000"/>
            <a:ext cx="3099661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736229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altLang="en-US" dirty="0"/>
              <a:t>Arhitektura: </a:t>
            </a:r>
            <a:r>
              <a:rPr lang="sr-Latn-CS" altLang="en-US" dirty="0" err="1"/>
              <a:t>MediaPlayerFactory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MediaPlayerFactory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registerBuiltinFactories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Mutex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Autolock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lock_(&amp;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sLock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endParaRPr lang="en-U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if (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sInitComplete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return;</a:t>
            </a:r>
          </a:p>
          <a:p>
            <a:pPr marL="0" indent="0">
              <a:buNone/>
            </a:pPr>
            <a:endParaRPr lang="en-U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registerFactory_l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(new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StagefrightPlayerFactory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(), STAGEFRIGHT_PLAYER);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registerFactory_l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(new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NuPlayerFactory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(), NU_PLAYER);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registerFactory_l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(new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SonivoxPlayerFactory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(), SONIVOX_PLAYER);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registerFactory_l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(new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TestPlayerFactory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(), TEST_PLAYER);</a:t>
            </a:r>
          </a:p>
          <a:p>
            <a:pPr marL="0" indent="0">
              <a:buNone/>
            </a:pPr>
            <a:endParaRPr lang="en-U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sInitComplete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= true;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Progress_Marker"/>
          <p:cNvSpPr/>
          <p:nvPr/>
        </p:nvSpPr>
        <p:spPr>
          <a:xfrm>
            <a:off x="1524000" y="6731000"/>
            <a:ext cx="3254644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714458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Agenda</a:t>
            </a:r>
          </a:p>
        </p:txBody>
      </p:sp>
      <p:sp>
        <p:nvSpPr>
          <p:cNvPr id="17411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1981200" y="1600203"/>
            <a:ext cx="8363272" cy="4525963"/>
          </a:xfrm>
        </p:spPr>
        <p:txBody>
          <a:bodyPr/>
          <a:lstStyle/>
          <a:p>
            <a:r>
              <a:rPr lang="sr-Latn-RS" dirty="0"/>
              <a:t>Uvod</a:t>
            </a:r>
          </a:p>
          <a:p>
            <a:r>
              <a:rPr lang="en-US" dirty="0" err="1"/>
              <a:t>Arhitektura</a:t>
            </a:r>
            <a:endParaRPr lang="sr-Latn-RS" dirty="0"/>
          </a:p>
          <a:p>
            <a:r>
              <a:rPr lang="sr-Latn-RS" dirty="0" err="1">
                <a:solidFill>
                  <a:srgbClr val="FF0000"/>
                </a:solidFill>
              </a:rPr>
              <a:t>MediaCodec</a:t>
            </a:r>
            <a:r>
              <a:rPr lang="sr-Latn-RS" dirty="0">
                <a:solidFill>
                  <a:srgbClr val="FF0000"/>
                </a:solidFill>
              </a:rPr>
              <a:t> sprege</a:t>
            </a:r>
          </a:p>
          <a:p>
            <a:r>
              <a:rPr lang="sr-Latn-RS" dirty="0" err="1"/>
              <a:t>ExoPlayer</a:t>
            </a:r>
            <a:endParaRPr lang="en-US" dirty="0"/>
          </a:p>
          <a:p>
            <a:r>
              <a:rPr lang="en-US" dirty="0" err="1"/>
              <a:t>Primeri</a:t>
            </a:r>
            <a:endParaRPr lang="sr-Latn-RS" dirty="0"/>
          </a:p>
          <a:p>
            <a:endParaRPr lang="sr-Latn-R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7412" name="Rectangle 2"/>
          <p:cNvSpPr>
            <a:spLocks noChangeArrowheads="1"/>
          </p:cNvSpPr>
          <p:nvPr/>
        </p:nvSpPr>
        <p:spPr bwMode="auto">
          <a:xfrm flipV="1">
            <a:off x="8134353" y="-2036872"/>
            <a:ext cx="35861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Progress_Marker"/>
          <p:cNvSpPr/>
          <p:nvPr/>
        </p:nvSpPr>
        <p:spPr>
          <a:xfrm>
            <a:off x="1524000" y="6731000"/>
            <a:ext cx="3564610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265218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altLang="en-US" dirty="0">
                <a:cs typeface="Arial" panose="020B0604020202020204" pitchFamily="34" charset="0"/>
              </a:rPr>
              <a:t>Media </a:t>
            </a:r>
            <a:r>
              <a:rPr lang="sr-Latn-CS" altLang="en-US" dirty="0" err="1">
                <a:cs typeface="Arial" panose="020B0604020202020204" pitchFamily="34" charset="0"/>
              </a:rPr>
              <a:t>Codec</a:t>
            </a:r>
            <a:r>
              <a:rPr lang="sr-Latn-CS" altLang="en-US" dirty="0">
                <a:cs typeface="Arial" panose="020B0604020202020204" pitchFamily="34" charset="0"/>
              </a:rPr>
              <a:t>: uvod</a:t>
            </a:r>
            <a:endParaRPr lang="en-US" altLang="en-US" dirty="0"/>
          </a:p>
        </p:txBody>
      </p:sp>
      <p:sp>
        <p:nvSpPr>
          <p:cNvPr id="17411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1061960" y="1016001"/>
            <a:ext cx="8363272" cy="480060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err="1"/>
              <a:t>Ideja</a:t>
            </a:r>
            <a:r>
              <a:rPr lang="en-US" sz="2000" dirty="0"/>
              <a:t> da se </a:t>
            </a:r>
            <a:r>
              <a:rPr lang="en-US" sz="2000" dirty="0" err="1"/>
              <a:t>napravi</a:t>
            </a:r>
            <a:r>
              <a:rPr lang="en-US" sz="2000" dirty="0"/>
              <a:t> Media Codec </a:t>
            </a:r>
            <a:r>
              <a:rPr lang="en-US" sz="2000" dirty="0" err="1"/>
              <a:t>sprega</a:t>
            </a:r>
            <a:r>
              <a:rPr lang="en-US" sz="2000" dirty="0"/>
              <a:t> je da se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jednostavan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sr-Latn-RS" sz="2000" dirty="0"/>
              <a:t>čin </a:t>
            </a:r>
            <a:r>
              <a:rPr lang="en-US" sz="2000" dirty="0" err="1"/>
              <a:t>apstrahuje</a:t>
            </a:r>
            <a:r>
              <a:rPr lang="en-US" sz="2000" dirty="0"/>
              <a:t> </a:t>
            </a:r>
            <a:r>
              <a:rPr lang="en-US" sz="2000" dirty="0" err="1"/>
              <a:t>pristup</a:t>
            </a:r>
            <a:r>
              <a:rPr lang="en-US" sz="2000" dirty="0"/>
              <a:t> </a:t>
            </a:r>
            <a:r>
              <a:rPr lang="sr-Latn-RS" sz="2000" dirty="0"/>
              <a:t>media resursima i omogući pravljenje media player-a </a:t>
            </a:r>
            <a:r>
              <a:rPr lang="en-US" sz="2000" dirty="0" err="1"/>
              <a:t>i</a:t>
            </a:r>
            <a:r>
              <a:rPr lang="en-US" sz="2000" dirty="0"/>
              <a:t> media </a:t>
            </a:r>
            <a:r>
              <a:rPr lang="sr-Latn-RS" sz="2000" dirty="0"/>
              <a:t>komponenti na aplikativnom nivou</a:t>
            </a:r>
          </a:p>
          <a:p>
            <a:r>
              <a:rPr lang="sr-Latn-RS" sz="2000" dirty="0"/>
              <a:t>Media </a:t>
            </a:r>
            <a:r>
              <a:rPr lang="sr-Latn-RS" sz="2000" dirty="0" err="1"/>
              <a:t>Codec</a:t>
            </a:r>
            <a:r>
              <a:rPr lang="sr-Latn-RS" sz="2000" dirty="0"/>
              <a:t> 2.0</a:t>
            </a:r>
          </a:p>
          <a:p>
            <a:pPr lvl="1"/>
            <a:r>
              <a:rPr lang="en-US" sz="1600" dirty="0"/>
              <a:t>Novi </a:t>
            </a:r>
            <a:r>
              <a:rPr lang="sr-Latn-RS" sz="1600" dirty="0"/>
              <a:t>korisnički scenariji: Pre-post obrada</a:t>
            </a:r>
          </a:p>
          <a:p>
            <a:pPr lvl="1"/>
            <a:r>
              <a:rPr lang="sr-Latn-RS" sz="1600" dirty="0"/>
              <a:t>Poboljšanje performansi</a:t>
            </a:r>
          </a:p>
          <a:p>
            <a:pPr lvl="1"/>
            <a:r>
              <a:rPr lang="sr-Latn-RS" sz="1600" dirty="0"/>
              <a:t>Jednostavnije</a:t>
            </a:r>
          </a:p>
          <a:p>
            <a:pPr lvl="1"/>
            <a:r>
              <a:rPr lang="sr-Latn-RS" sz="1600" dirty="0"/>
              <a:t>Veća fleksibilnost</a:t>
            </a:r>
            <a:endParaRPr lang="en-US" sz="2000" dirty="0"/>
          </a:p>
          <a:p>
            <a:r>
              <a:rPr lang="en-US" sz="2000" dirty="0" err="1"/>
              <a:t>Gde</a:t>
            </a:r>
            <a:r>
              <a:rPr lang="en-US" sz="2000" dirty="0"/>
              <a:t> se </a:t>
            </a:r>
            <a:r>
              <a:rPr lang="en-US" sz="2000" dirty="0" err="1"/>
              <a:t>nalazi</a:t>
            </a:r>
            <a:r>
              <a:rPr lang="en-US" sz="2000" dirty="0"/>
              <a:t> </a:t>
            </a:r>
            <a:r>
              <a:rPr lang="en-US" sz="2000" dirty="0" err="1"/>
              <a:t>kod</a:t>
            </a:r>
            <a:r>
              <a:rPr lang="en-US" sz="2000" dirty="0"/>
              <a:t>?</a:t>
            </a:r>
            <a:endParaRPr lang="sr-Latn-RS" sz="2000" dirty="0"/>
          </a:p>
          <a:p>
            <a:pPr lvl="1"/>
            <a:r>
              <a:rPr lang="sr-Latn-RS" sz="1800" dirty="0"/>
              <a:t>NDK</a:t>
            </a:r>
          </a:p>
          <a:p>
            <a:pPr lvl="2"/>
            <a:r>
              <a:rPr lang="sr-Latn-RS" sz="1600" dirty="0" err="1"/>
              <a:t>frameworks</a:t>
            </a:r>
            <a:r>
              <a:rPr lang="sr-Latn-RS" sz="1600" dirty="0"/>
              <a:t>\av\</a:t>
            </a:r>
            <a:r>
              <a:rPr lang="sr-Latn-RS" sz="1600" dirty="0" err="1"/>
              <a:t>include</a:t>
            </a:r>
            <a:r>
              <a:rPr lang="sr-Latn-RS" sz="1600" dirty="0"/>
              <a:t>\</a:t>
            </a:r>
            <a:r>
              <a:rPr lang="sr-Latn-RS" sz="1600" dirty="0" err="1"/>
              <a:t>ndk</a:t>
            </a:r>
            <a:r>
              <a:rPr lang="sr-Latn-RS" sz="1600" dirty="0"/>
              <a:t>\</a:t>
            </a:r>
            <a:endParaRPr lang="sr-Latn-RS" sz="1400" dirty="0"/>
          </a:p>
          <a:p>
            <a:pPr lvl="1"/>
            <a:r>
              <a:rPr lang="sr-Latn-RS" sz="1800" dirty="0"/>
              <a:t>AOSP native</a:t>
            </a:r>
          </a:p>
          <a:p>
            <a:pPr lvl="2"/>
            <a:r>
              <a:rPr lang="en-US" sz="1600" dirty="0"/>
              <a:t>frameworks\</a:t>
            </a:r>
            <a:r>
              <a:rPr lang="en-US" sz="1600" dirty="0" err="1"/>
              <a:t>av</a:t>
            </a:r>
            <a:r>
              <a:rPr lang="en-US" sz="1600" dirty="0"/>
              <a:t>\include\media\</a:t>
            </a:r>
            <a:r>
              <a:rPr lang="en-US" sz="1600" dirty="0" err="1"/>
              <a:t>stagefright</a:t>
            </a:r>
            <a:r>
              <a:rPr lang="en-US" sz="1600" dirty="0"/>
              <a:t>\</a:t>
            </a:r>
            <a:endParaRPr lang="sr-Latn-RS" sz="1600" dirty="0"/>
          </a:p>
          <a:p>
            <a:pPr lvl="3"/>
            <a:r>
              <a:rPr lang="sr-Latn-RS" sz="1400" dirty="0"/>
              <a:t>Slični nazivi klasa, samo bez </a:t>
            </a:r>
            <a:r>
              <a:rPr lang="sr-Latn-RS" sz="1400" dirty="0" err="1"/>
              <a:t>Ndk</a:t>
            </a:r>
            <a:endParaRPr lang="sr-Latn-RS" sz="1400" dirty="0"/>
          </a:p>
          <a:p>
            <a:pPr lvl="1"/>
            <a:r>
              <a:rPr lang="sr-Latn-RS" sz="1800" dirty="0"/>
              <a:t>AOSP java</a:t>
            </a:r>
          </a:p>
          <a:p>
            <a:pPr lvl="2"/>
            <a:r>
              <a:rPr lang="sr-Latn-RS" sz="1600" dirty="0" err="1"/>
              <a:t>frameworks</a:t>
            </a:r>
            <a:r>
              <a:rPr lang="en-US" sz="1600" dirty="0"/>
              <a:t>\</a:t>
            </a:r>
            <a:r>
              <a:rPr lang="sr-Latn-RS" sz="1600" dirty="0" err="1"/>
              <a:t>base</a:t>
            </a:r>
            <a:r>
              <a:rPr lang="en-US" sz="1600" dirty="0"/>
              <a:t>\</a:t>
            </a:r>
            <a:r>
              <a:rPr lang="sr-Latn-RS" sz="1600" dirty="0"/>
              <a:t>media</a:t>
            </a:r>
            <a:r>
              <a:rPr lang="en-US" sz="1600" dirty="0"/>
              <a:t>\</a:t>
            </a:r>
            <a:r>
              <a:rPr lang="sr-Latn-RS" sz="1600" dirty="0"/>
              <a:t>java</a:t>
            </a:r>
            <a:r>
              <a:rPr lang="en-US" sz="1600" dirty="0"/>
              <a:t>\</a:t>
            </a:r>
            <a:r>
              <a:rPr lang="sr-Latn-RS" sz="1600" dirty="0" err="1"/>
              <a:t>android</a:t>
            </a:r>
            <a:r>
              <a:rPr lang="en-US" sz="1600" dirty="0"/>
              <a:t>\</a:t>
            </a:r>
            <a:r>
              <a:rPr lang="sr-Latn-RS" sz="1600" dirty="0"/>
              <a:t>media</a:t>
            </a:r>
            <a:r>
              <a:rPr lang="en-US" sz="1600" dirty="0"/>
              <a:t>\</a:t>
            </a:r>
            <a:endParaRPr lang="sr-Latn-R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7412" name="Rectangle 2"/>
          <p:cNvSpPr>
            <a:spLocks noChangeArrowheads="1"/>
          </p:cNvSpPr>
          <p:nvPr/>
        </p:nvSpPr>
        <p:spPr bwMode="auto">
          <a:xfrm flipV="1">
            <a:off x="8134353" y="-2036872"/>
            <a:ext cx="35861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Progress_Marker"/>
          <p:cNvSpPr/>
          <p:nvPr/>
        </p:nvSpPr>
        <p:spPr>
          <a:xfrm>
            <a:off x="1524003" y="6731000"/>
            <a:ext cx="3719593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833964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Media </a:t>
            </a:r>
            <a:r>
              <a:rPr lang="sr-Latn-RS" dirty="0" err="1"/>
              <a:t>Code</a:t>
            </a:r>
            <a:r>
              <a:rPr lang="en-US" dirty="0"/>
              <a:t>c</a:t>
            </a:r>
            <a:r>
              <a:rPr lang="sr-Latn-RS" dirty="0"/>
              <a:t>: moduli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1839542"/>
              </p:ext>
            </p:extLst>
          </p:nvPr>
        </p:nvGraphicFramePr>
        <p:xfrm>
          <a:off x="673100" y="1371600"/>
          <a:ext cx="9842500" cy="418268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3939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48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6477">
                <a:tc>
                  <a:txBody>
                    <a:bodyPr/>
                    <a:lstStyle/>
                    <a:p>
                      <a:r>
                        <a:rPr lang="sr-Latn-RS" sz="1600" dirty="0"/>
                        <a:t>Modul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Opis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2386">
                <a:tc>
                  <a:txBody>
                    <a:bodyPr/>
                    <a:lstStyle/>
                    <a:p>
                      <a:r>
                        <a:rPr lang="sr-Latn-R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Media Format</a:t>
                      </a:r>
                    </a:p>
                    <a:p>
                      <a:pPr algn="l"/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600" dirty="0"/>
                        <a:t>Baza</a:t>
                      </a:r>
                      <a:r>
                        <a:rPr lang="sr-Latn-RS" sz="1600" baseline="0" dirty="0"/>
                        <a:t> podataka koja opisuje media </a:t>
                      </a:r>
                      <a:r>
                        <a:rPr lang="sr-Latn-RS" sz="1600" baseline="0" dirty="0" err="1"/>
                        <a:t>codec</a:t>
                      </a:r>
                      <a:r>
                        <a:rPr lang="sr-Latn-RS" sz="1600" baseline="0" dirty="0"/>
                        <a:t> objekat. Sadrži </a:t>
                      </a:r>
                      <a:r>
                        <a:rPr lang="sr-Latn-RS" sz="1600" baseline="0" dirty="0" err="1"/>
                        <a:t>get</a:t>
                      </a:r>
                      <a:r>
                        <a:rPr lang="sr-Latn-RS" sz="1600" baseline="0" dirty="0"/>
                        <a:t>/set (int32, int64, </a:t>
                      </a:r>
                      <a:r>
                        <a:rPr lang="sr-Latn-RS" sz="1600" baseline="0" dirty="0" err="1"/>
                        <a:t>float</a:t>
                      </a:r>
                      <a:r>
                        <a:rPr lang="sr-Latn-RS" sz="1600" baseline="0" dirty="0"/>
                        <a:t>, </a:t>
                      </a:r>
                      <a:r>
                        <a:rPr lang="sr-Latn-RS" sz="1600" baseline="0" dirty="0" err="1"/>
                        <a:t>buffer</a:t>
                      </a:r>
                      <a:r>
                        <a:rPr lang="sr-Latn-RS" sz="1600" baseline="0" dirty="0"/>
                        <a:t> ili string)funkcije pomoću kojih se postavljaju vrednosti za predefinisane ključeve: bit rate, </a:t>
                      </a:r>
                      <a:r>
                        <a:rPr lang="sr-Latn-RS" sz="1600" baseline="0" dirty="0" err="1"/>
                        <a:t>frame</a:t>
                      </a:r>
                      <a:r>
                        <a:rPr lang="sr-Latn-RS" sz="1600" baseline="0" dirty="0"/>
                        <a:t> rate, </a:t>
                      </a:r>
                      <a:r>
                        <a:rPr lang="sr-Latn-RS" sz="1600" baseline="0" dirty="0" err="1"/>
                        <a:t>duration</a:t>
                      </a:r>
                      <a:r>
                        <a:rPr lang="sr-Latn-RS" sz="1600" baseline="0" dirty="0"/>
                        <a:t>, </a:t>
                      </a:r>
                      <a:r>
                        <a:rPr lang="sr-Latn-RS" sz="1600" baseline="0" dirty="0" err="1"/>
                        <a:t>height</a:t>
                      </a:r>
                      <a:r>
                        <a:rPr lang="sr-Latn-RS" sz="1600" baseline="0" dirty="0"/>
                        <a:t>, </a:t>
                      </a:r>
                      <a:r>
                        <a:rPr lang="sr-Latn-RS" sz="1600" baseline="0" dirty="0" err="1"/>
                        <a:t>width</a:t>
                      </a:r>
                      <a:r>
                        <a:rPr lang="sr-Latn-RS" sz="1600" baseline="0" dirty="0"/>
                        <a:t> itd.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6023">
                <a:tc>
                  <a:txBody>
                    <a:bodyPr/>
                    <a:lstStyle/>
                    <a:p>
                      <a:r>
                        <a:rPr lang="sr-Latn-R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Media </a:t>
                      </a:r>
                      <a:r>
                        <a:rPr lang="sr-Latn-RS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Codec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600" dirty="0"/>
                        <a:t>Upravljanje radom media </a:t>
                      </a:r>
                      <a:r>
                        <a:rPr lang="sr-Latn-RS" sz="1600" dirty="0" err="1"/>
                        <a:t>codec</a:t>
                      </a:r>
                      <a:r>
                        <a:rPr lang="sr-Latn-RS" sz="1600" dirty="0"/>
                        <a:t> objekta:</a:t>
                      </a:r>
                      <a:r>
                        <a:rPr lang="sr-Latn-RS" sz="1600" baseline="0" dirty="0"/>
                        <a:t> pokretanje-zaustavljanje media </a:t>
                      </a:r>
                      <a:r>
                        <a:rPr lang="sr-Latn-RS" sz="1600" baseline="0" dirty="0" err="1"/>
                        <a:t>codec</a:t>
                      </a:r>
                      <a:r>
                        <a:rPr lang="sr-Latn-RS" sz="1600" baseline="0" dirty="0"/>
                        <a:t>-a, dobavljanje ulaznih-izlaznih memorijskih nizova i sl.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659">
                <a:tc>
                  <a:txBody>
                    <a:bodyPr/>
                    <a:lstStyle/>
                    <a:p>
                      <a:r>
                        <a:rPr lang="sr-Latn-R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Media </a:t>
                      </a:r>
                      <a:r>
                        <a:rPr lang="sr-Latn-RS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Extractor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600" dirty="0"/>
                        <a:t>Izdvajanje multimedijalnog sadržaja iz ulaznog toka.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659">
                <a:tc>
                  <a:txBody>
                    <a:bodyPr/>
                    <a:lstStyle/>
                    <a:p>
                      <a:r>
                        <a:rPr lang="sr-Latn-R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Media Error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600" dirty="0">
                          <a:solidFill>
                            <a:schemeClr val="tx1"/>
                          </a:solidFill>
                        </a:rPr>
                        <a:t>Poruke</a:t>
                      </a:r>
                      <a:r>
                        <a:rPr lang="sr-Latn-RS" sz="1600" baseline="0" dirty="0">
                          <a:solidFill>
                            <a:schemeClr val="tx1"/>
                          </a:solidFill>
                        </a:rPr>
                        <a:t> koje opisuju greške iz Media </a:t>
                      </a:r>
                      <a:r>
                        <a:rPr lang="sr-Latn-RS" sz="1600" baseline="0" dirty="0" err="1">
                          <a:solidFill>
                            <a:schemeClr val="tx1"/>
                          </a:solidFill>
                        </a:rPr>
                        <a:t>Codec</a:t>
                      </a:r>
                      <a:r>
                        <a:rPr lang="sr-Latn-RS" sz="1600" baseline="0" dirty="0">
                          <a:solidFill>
                            <a:schemeClr val="tx1"/>
                          </a:solidFill>
                        </a:rPr>
                        <a:t> sprege.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477">
                <a:tc>
                  <a:txBody>
                    <a:bodyPr/>
                    <a:lstStyle/>
                    <a:p>
                      <a:r>
                        <a:rPr lang="sr-Latn-R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Media </a:t>
                      </a:r>
                      <a:r>
                        <a:rPr lang="sr-Latn-RS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Crypto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600" dirty="0" err="1"/>
                        <a:t>Crypto</a:t>
                      </a:r>
                      <a:r>
                        <a:rPr lang="sr-Latn-RS" sz="1600" baseline="0" dirty="0"/>
                        <a:t> Media sprega.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477">
                <a:tc>
                  <a:txBody>
                    <a:bodyPr/>
                    <a:lstStyle/>
                    <a:p>
                      <a:r>
                        <a:rPr lang="sr-Latn-R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Media </a:t>
                      </a:r>
                      <a:r>
                        <a:rPr lang="sr-Latn-RS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Drm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600" dirty="0">
                          <a:solidFill>
                            <a:schemeClr val="tx1"/>
                          </a:solidFill>
                        </a:rPr>
                        <a:t>DRM Media sprega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28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Media </a:t>
                      </a:r>
                      <a:r>
                        <a:rPr lang="sr-Latn-RS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Muxer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600" dirty="0">
                          <a:solidFill>
                            <a:schemeClr val="tx1"/>
                          </a:solidFill>
                        </a:rPr>
                        <a:t>Utiskivanje</a:t>
                      </a:r>
                      <a:r>
                        <a:rPr lang="sr-Latn-RS" sz="1600" baseline="0" dirty="0">
                          <a:solidFill>
                            <a:schemeClr val="tx1"/>
                          </a:solidFill>
                        </a:rPr>
                        <a:t> specifičnih informacija u izlaznu datoteku: GPS pozicija, predefinisana orijentacija videa i sl.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Progress_Marker"/>
          <p:cNvSpPr/>
          <p:nvPr/>
        </p:nvSpPr>
        <p:spPr>
          <a:xfrm>
            <a:off x="1524000" y="6731000"/>
            <a:ext cx="3874576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436317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altLang="en-US" dirty="0">
                <a:cs typeface="Arial" panose="020B0604020202020204" pitchFamily="34" charset="0"/>
              </a:rPr>
              <a:t>Media </a:t>
            </a:r>
            <a:r>
              <a:rPr lang="sr-Latn-CS" altLang="en-US" dirty="0" err="1">
                <a:cs typeface="Arial" panose="020B0604020202020204" pitchFamily="34" charset="0"/>
              </a:rPr>
              <a:t>Codec</a:t>
            </a:r>
            <a:r>
              <a:rPr lang="sr-Latn-CS" altLang="en-US" dirty="0">
                <a:cs typeface="Arial" panose="020B0604020202020204" pitchFamily="34" charset="0"/>
              </a:rPr>
              <a:t>: arhitektura</a:t>
            </a:r>
            <a:endParaRPr lang="en-US" altLang="en-US" dirty="0"/>
          </a:p>
        </p:txBody>
      </p:sp>
      <p:sp>
        <p:nvSpPr>
          <p:cNvPr id="17411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1981200" y="1600203"/>
            <a:ext cx="8363272" cy="4525963"/>
          </a:xfrm>
        </p:spPr>
        <p:txBody>
          <a:bodyPr/>
          <a:lstStyle/>
          <a:p>
            <a:r>
              <a:rPr lang="sr-Latn-RS" sz="2000" dirty="0"/>
              <a:t>Klijent 1:</a:t>
            </a:r>
          </a:p>
          <a:p>
            <a:pPr lvl="1"/>
            <a:r>
              <a:rPr lang="sr-Latn-RS" sz="1800" dirty="0"/>
              <a:t>Dobavlja od Media </a:t>
            </a:r>
            <a:r>
              <a:rPr lang="sr-Latn-RS" sz="1800" dirty="0" err="1"/>
              <a:t>Codec</a:t>
            </a:r>
            <a:r>
              <a:rPr lang="sr-Latn-RS" sz="1800" dirty="0"/>
              <a:t>-a prazne memorijske nizove</a:t>
            </a:r>
          </a:p>
          <a:p>
            <a:pPr lvl="1"/>
            <a:r>
              <a:rPr lang="sr-Latn-RS" sz="1800" dirty="0"/>
              <a:t>Puni dobijene memorijske nizove sadržajem i šalje ih Media </a:t>
            </a:r>
            <a:r>
              <a:rPr lang="sr-Latn-RS" sz="1800" dirty="0" err="1"/>
              <a:t>Codec</a:t>
            </a:r>
            <a:r>
              <a:rPr lang="sr-Latn-RS" sz="1800" dirty="0"/>
              <a:t>-u na obradu</a:t>
            </a:r>
          </a:p>
          <a:p>
            <a:pPr lvl="1"/>
            <a:r>
              <a:rPr lang="sr-Latn-RS" sz="1800" dirty="0"/>
              <a:t>Primer: media </a:t>
            </a:r>
            <a:r>
              <a:rPr lang="sr-Latn-RS" sz="1800" dirty="0" err="1"/>
              <a:t>extractor</a:t>
            </a:r>
            <a:endParaRPr lang="sr-Latn-RS" sz="1800" dirty="0"/>
          </a:p>
          <a:p>
            <a:pPr lvl="1"/>
            <a:endParaRPr lang="sr-Latn-RS" sz="1600" dirty="0"/>
          </a:p>
          <a:p>
            <a:pPr lvl="1"/>
            <a:endParaRPr lang="sr-Latn-R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7412" name="Rectangle 2"/>
          <p:cNvSpPr>
            <a:spLocks noChangeArrowheads="1"/>
          </p:cNvSpPr>
          <p:nvPr/>
        </p:nvSpPr>
        <p:spPr bwMode="auto">
          <a:xfrm flipV="1">
            <a:off x="8134353" y="-2036872"/>
            <a:ext cx="35861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641" y="4114800"/>
            <a:ext cx="503872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gress_Marker"/>
          <p:cNvSpPr/>
          <p:nvPr/>
        </p:nvSpPr>
        <p:spPr>
          <a:xfrm>
            <a:off x="1524003" y="6731000"/>
            <a:ext cx="4029559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458157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altLang="en-US" dirty="0">
                <a:cs typeface="Arial" panose="020B0604020202020204" pitchFamily="34" charset="0"/>
              </a:rPr>
              <a:t>Media </a:t>
            </a:r>
            <a:r>
              <a:rPr lang="sr-Latn-CS" altLang="en-US" dirty="0" err="1">
                <a:cs typeface="Arial" panose="020B0604020202020204" pitchFamily="34" charset="0"/>
              </a:rPr>
              <a:t>Codec</a:t>
            </a:r>
            <a:r>
              <a:rPr lang="sr-Latn-CS" altLang="en-US" dirty="0">
                <a:cs typeface="Arial" panose="020B0604020202020204" pitchFamily="34" charset="0"/>
              </a:rPr>
              <a:t>: arhitektura</a:t>
            </a:r>
            <a:endParaRPr lang="en-US" altLang="en-US" dirty="0"/>
          </a:p>
        </p:txBody>
      </p:sp>
      <p:sp>
        <p:nvSpPr>
          <p:cNvPr id="17411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1981200" y="1600203"/>
            <a:ext cx="8363272" cy="4525963"/>
          </a:xfrm>
        </p:spPr>
        <p:txBody>
          <a:bodyPr/>
          <a:lstStyle/>
          <a:p>
            <a:r>
              <a:rPr lang="sr-Latn-RS" sz="2000" dirty="0" err="1"/>
              <a:t>Kodek</a:t>
            </a:r>
            <a:endParaRPr lang="sr-Latn-RS" sz="2000" dirty="0"/>
          </a:p>
          <a:p>
            <a:pPr lvl="1"/>
            <a:r>
              <a:rPr lang="sr-Latn-RS" sz="1800" dirty="0"/>
              <a:t>Obrađuje </a:t>
            </a:r>
            <a:r>
              <a:rPr lang="en-US" sz="1800" dirty="0" err="1"/>
              <a:t>primljene</a:t>
            </a:r>
            <a:r>
              <a:rPr lang="en-US" sz="1800" dirty="0"/>
              <a:t> </a:t>
            </a:r>
            <a:r>
              <a:rPr lang="en-US" sz="1800" dirty="0" err="1"/>
              <a:t>pune</a:t>
            </a:r>
            <a:r>
              <a:rPr lang="en-US" sz="1800" dirty="0"/>
              <a:t> </a:t>
            </a:r>
            <a:r>
              <a:rPr lang="sr-Latn-RS" sz="1800" dirty="0"/>
              <a:t>ulazne memorijske nizove</a:t>
            </a:r>
          </a:p>
          <a:p>
            <a:pPr lvl="1"/>
            <a:r>
              <a:rPr lang="sr-Latn-RS" sz="1800" dirty="0"/>
              <a:t>Puni izlazne memorijske nizove obrađenim sadržajem</a:t>
            </a:r>
          </a:p>
          <a:p>
            <a:pPr lvl="1"/>
            <a:r>
              <a:rPr lang="sr-Latn-RS" sz="1800" dirty="0"/>
              <a:t>Primer: dekodovanje multimedijalnog sadržaja</a:t>
            </a:r>
          </a:p>
          <a:p>
            <a:pPr lvl="1"/>
            <a:endParaRPr lang="sr-Latn-R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7412" name="Rectangle 2"/>
          <p:cNvSpPr>
            <a:spLocks noChangeArrowheads="1"/>
          </p:cNvSpPr>
          <p:nvPr/>
        </p:nvSpPr>
        <p:spPr bwMode="auto">
          <a:xfrm flipV="1">
            <a:off x="8134353" y="-2036872"/>
            <a:ext cx="35861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641" y="4114800"/>
            <a:ext cx="503872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gress_Marker"/>
          <p:cNvSpPr/>
          <p:nvPr/>
        </p:nvSpPr>
        <p:spPr>
          <a:xfrm>
            <a:off x="1524000" y="6731000"/>
            <a:ext cx="4184542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75734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altLang="en-US" dirty="0">
                <a:cs typeface="Arial" panose="020B0604020202020204" pitchFamily="34" charset="0"/>
              </a:rPr>
              <a:t>Uvod</a:t>
            </a:r>
            <a:endParaRPr lang="en-US" altLang="en-US" dirty="0"/>
          </a:p>
        </p:txBody>
      </p:sp>
      <p:sp>
        <p:nvSpPr>
          <p:cNvPr id="17411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1981200" y="1600203"/>
            <a:ext cx="8363272" cy="4525963"/>
          </a:xfrm>
        </p:spPr>
        <p:txBody>
          <a:bodyPr/>
          <a:lstStyle/>
          <a:p>
            <a:r>
              <a:rPr lang="sr-Latn-RS" sz="2000" dirty="0"/>
              <a:t>Predstavlja jednu od najvažnijih komponenti modernih mobilnih/ugrađenih uređaja</a:t>
            </a:r>
            <a:endParaRPr lang="en-US" sz="2000" dirty="0"/>
          </a:p>
          <a:p>
            <a:endParaRPr lang="sr-Latn-RS" sz="2000" dirty="0"/>
          </a:p>
          <a:p>
            <a:r>
              <a:rPr lang="sr-Latn-RS" sz="2000" dirty="0"/>
              <a:t>Multimedijalno radno okruženje se koristi</a:t>
            </a:r>
            <a:r>
              <a:rPr lang="en-US" sz="2000" dirty="0"/>
              <a:t> </a:t>
            </a:r>
            <a:r>
              <a:rPr lang="en-US" sz="2000" dirty="0" err="1"/>
              <a:t>za</a:t>
            </a:r>
            <a:r>
              <a:rPr lang="en-US" sz="2000" dirty="0"/>
              <a:t>:</a:t>
            </a:r>
            <a:endParaRPr lang="en-US" sz="1800" dirty="0"/>
          </a:p>
          <a:p>
            <a:pPr lvl="1"/>
            <a:r>
              <a:rPr lang="en-US" sz="1800" dirty="0"/>
              <a:t>R</a:t>
            </a:r>
            <a:r>
              <a:rPr lang="sr-Latn-RS" sz="1800" dirty="0" err="1"/>
              <a:t>eprodukcij</a:t>
            </a:r>
            <a:r>
              <a:rPr lang="en-US" sz="1800" dirty="0"/>
              <a:t>u</a:t>
            </a:r>
            <a:r>
              <a:rPr lang="sr-Latn-RS" sz="1800" dirty="0"/>
              <a:t> video i audio podataka</a:t>
            </a:r>
          </a:p>
          <a:p>
            <a:pPr lvl="1"/>
            <a:r>
              <a:rPr lang="sr-Latn-RS" sz="1800" dirty="0"/>
              <a:t>Snimanje video i audio podataka</a:t>
            </a:r>
          </a:p>
          <a:p>
            <a:pPr lvl="1"/>
            <a:r>
              <a:rPr lang="sr-Latn-RS" sz="1800" dirty="0"/>
              <a:t>Iskorišćenje i deljenje hardverskih resursa</a:t>
            </a:r>
            <a:endParaRPr lang="en-US" sz="1800" dirty="0"/>
          </a:p>
          <a:p>
            <a:pPr lvl="1"/>
            <a:r>
              <a:rPr lang="en-US" sz="1800" dirty="0"/>
              <a:t>O</a:t>
            </a:r>
            <a:r>
              <a:rPr lang="sr-Latn-RS" sz="1800" dirty="0"/>
              <a:t>bradu audio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sr-Latn-RS" sz="1800" dirty="0"/>
              <a:t>video </a:t>
            </a:r>
            <a:r>
              <a:rPr lang="en-US" sz="1800" dirty="0" err="1"/>
              <a:t>podataka</a:t>
            </a:r>
            <a:endParaRPr lang="en-US" sz="1800" dirty="0"/>
          </a:p>
          <a:p>
            <a:pPr marL="609585" lvl="1" indent="0">
              <a:buNone/>
            </a:pPr>
            <a:endParaRPr lang="sr-Latn-R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7412" name="Rectangle 2"/>
          <p:cNvSpPr>
            <a:spLocks noChangeArrowheads="1"/>
          </p:cNvSpPr>
          <p:nvPr/>
        </p:nvSpPr>
        <p:spPr bwMode="auto">
          <a:xfrm flipV="1">
            <a:off x="8134353" y="-2036872"/>
            <a:ext cx="35861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Progress_Marker"/>
          <p:cNvSpPr/>
          <p:nvPr/>
        </p:nvSpPr>
        <p:spPr>
          <a:xfrm>
            <a:off x="1524000" y="6731000"/>
            <a:ext cx="619932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261109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altLang="en-US" dirty="0">
                <a:cs typeface="Arial" panose="020B0604020202020204" pitchFamily="34" charset="0"/>
              </a:rPr>
              <a:t>Media </a:t>
            </a:r>
            <a:r>
              <a:rPr lang="sr-Latn-CS" altLang="en-US" dirty="0" err="1">
                <a:cs typeface="Arial" panose="020B0604020202020204" pitchFamily="34" charset="0"/>
              </a:rPr>
              <a:t>Codec</a:t>
            </a:r>
            <a:r>
              <a:rPr lang="sr-Latn-CS" altLang="en-US" dirty="0">
                <a:cs typeface="Arial" panose="020B0604020202020204" pitchFamily="34" charset="0"/>
              </a:rPr>
              <a:t>: arhitektura</a:t>
            </a:r>
            <a:endParaRPr lang="en-US" altLang="en-US" dirty="0"/>
          </a:p>
        </p:txBody>
      </p:sp>
      <p:sp>
        <p:nvSpPr>
          <p:cNvPr id="17411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1981200" y="1600203"/>
            <a:ext cx="8363272" cy="4525963"/>
          </a:xfrm>
        </p:spPr>
        <p:txBody>
          <a:bodyPr/>
          <a:lstStyle/>
          <a:p>
            <a:r>
              <a:rPr lang="sr-Latn-RS" sz="2000" dirty="0"/>
              <a:t>Klijent </a:t>
            </a:r>
            <a:r>
              <a:rPr lang="en-US" sz="2000" dirty="0"/>
              <a:t>2</a:t>
            </a:r>
            <a:r>
              <a:rPr lang="sr-Latn-RS" sz="2000" dirty="0"/>
              <a:t>:</a:t>
            </a:r>
          </a:p>
          <a:p>
            <a:pPr lvl="1"/>
            <a:r>
              <a:rPr lang="sr-Latn-RS" sz="1800" dirty="0"/>
              <a:t>Dobavlja od Media </a:t>
            </a:r>
            <a:r>
              <a:rPr lang="sr-Latn-RS" sz="1800" dirty="0" err="1"/>
              <a:t>Codec</a:t>
            </a:r>
            <a:r>
              <a:rPr lang="sr-Latn-RS" sz="1800" dirty="0"/>
              <a:t>-a </a:t>
            </a:r>
            <a:r>
              <a:rPr lang="en-US" sz="1800" dirty="0" err="1"/>
              <a:t>pune</a:t>
            </a:r>
            <a:r>
              <a:rPr lang="en-US" sz="1800" dirty="0"/>
              <a:t> </a:t>
            </a:r>
            <a:r>
              <a:rPr lang="sr-Latn-RS" sz="1800" dirty="0"/>
              <a:t>memorijske nizove</a:t>
            </a:r>
          </a:p>
          <a:p>
            <a:pPr lvl="1"/>
            <a:r>
              <a:rPr lang="en-US" sz="1800" dirty="0" err="1"/>
              <a:t>Obradjuje</a:t>
            </a:r>
            <a:r>
              <a:rPr lang="en-US" sz="1800" dirty="0"/>
              <a:t> </a:t>
            </a:r>
            <a:r>
              <a:rPr lang="sr-Latn-RS" sz="1800" dirty="0"/>
              <a:t>dobijene memorijske nizove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nakon</a:t>
            </a:r>
            <a:r>
              <a:rPr lang="en-US" sz="1800" dirty="0"/>
              <a:t> toga </a:t>
            </a:r>
            <a:r>
              <a:rPr lang="en-US" sz="1800" dirty="0" err="1"/>
              <a:t>ih</a:t>
            </a:r>
            <a:r>
              <a:rPr lang="en-US" sz="1800" dirty="0"/>
              <a:t> </a:t>
            </a:r>
            <a:r>
              <a:rPr lang="sr-Latn-RS" sz="1800" dirty="0"/>
              <a:t>šalje Media </a:t>
            </a:r>
            <a:r>
              <a:rPr lang="sr-Latn-RS" sz="1800" dirty="0" err="1"/>
              <a:t>Codec</a:t>
            </a:r>
            <a:r>
              <a:rPr lang="sr-Latn-RS" sz="1800" dirty="0"/>
              <a:t>-u na ponovnu upotrebu</a:t>
            </a:r>
          </a:p>
          <a:p>
            <a:pPr lvl="1"/>
            <a:r>
              <a:rPr lang="sr-Latn-RS" sz="1800" dirty="0"/>
              <a:t>Primer: </a:t>
            </a:r>
            <a:r>
              <a:rPr lang="sr-Latn-RS" sz="1800" dirty="0" err="1"/>
              <a:t>renderer</a:t>
            </a:r>
            <a:endParaRPr lang="sr-Latn-RS" sz="1600" dirty="0"/>
          </a:p>
          <a:p>
            <a:pPr lvl="1"/>
            <a:endParaRPr lang="sr-Latn-R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7412" name="Rectangle 2"/>
          <p:cNvSpPr>
            <a:spLocks noChangeArrowheads="1"/>
          </p:cNvSpPr>
          <p:nvPr/>
        </p:nvSpPr>
        <p:spPr bwMode="auto">
          <a:xfrm flipV="1">
            <a:off x="8134353" y="-2036872"/>
            <a:ext cx="35861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641" y="4114800"/>
            <a:ext cx="503872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gress_Marker"/>
          <p:cNvSpPr/>
          <p:nvPr/>
        </p:nvSpPr>
        <p:spPr>
          <a:xfrm>
            <a:off x="1524003" y="6731000"/>
            <a:ext cx="4339525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963932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altLang="en-US" dirty="0"/>
              <a:t>Media </a:t>
            </a:r>
            <a:r>
              <a:rPr lang="sr-Latn-CS" altLang="en-US" dirty="0" err="1"/>
              <a:t>Codec</a:t>
            </a:r>
            <a:r>
              <a:rPr lang="sr-Latn-CS" altLang="en-US" dirty="0"/>
              <a:t>: arhitektura</a:t>
            </a:r>
            <a:endParaRPr lang="en-US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Nove </a:t>
            </a:r>
            <a:r>
              <a:rPr lang="en-US" dirty="0"/>
              <a:t>Android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media player </a:t>
            </a:r>
            <a:r>
              <a:rPr lang="en-US" dirty="0" err="1"/>
              <a:t>klase</a:t>
            </a:r>
            <a:r>
              <a:rPr lang="en-US" dirty="0"/>
              <a:t>:</a:t>
            </a:r>
          </a:p>
          <a:p>
            <a:pPr lvl="1"/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NuPlayer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/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ExoPlayer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sr-Latn-R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7412" name="Rectangle 2"/>
          <p:cNvSpPr>
            <a:spLocks noChangeArrowheads="1"/>
          </p:cNvSpPr>
          <p:nvPr/>
        </p:nvSpPr>
        <p:spPr bwMode="auto">
          <a:xfrm flipV="1">
            <a:off x="8134353" y="-2036872"/>
            <a:ext cx="35861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3501011"/>
            <a:ext cx="4305300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25" y="2478661"/>
            <a:ext cx="3906838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gress_Marker"/>
          <p:cNvSpPr/>
          <p:nvPr/>
        </p:nvSpPr>
        <p:spPr>
          <a:xfrm>
            <a:off x="1524003" y="6731000"/>
            <a:ext cx="4494509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305990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Media </a:t>
            </a:r>
            <a:r>
              <a:rPr lang="sr-Latn-RS" dirty="0" err="1"/>
              <a:t>Extractor</a:t>
            </a:r>
            <a:r>
              <a:rPr lang="sr-Latn-RS" dirty="0"/>
              <a:t> </a:t>
            </a:r>
            <a:r>
              <a:rPr lang="en-US" dirty="0" err="1"/>
              <a:t>funkcije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8054202"/>
              </p:ext>
            </p:extLst>
          </p:nvPr>
        </p:nvGraphicFramePr>
        <p:xfrm>
          <a:off x="1676400" y="1371600"/>
          <a:ext cx="8839200" cy="36093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72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Latn-RS" sz="1050" dirty="0"/>
                        <a:t>Funkcija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err="1"/>
                        <a:t>Opis</a:t>
                      </a:r>
                      <a:endParaRPr 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050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AMediaExtractor</a:t>
                      </a:r>
                      <a:r>
                        <a:rPr lang="en-US" sz="105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* </a:t>
                      </a:r>
                      <a:r>
                        <a:rPr lang="en-US" sz="1050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AMediaExtractor_</a:t>
                      </a:r>
                      <a:r>
                        <a:rPr lang="en-US" sz="1050" b="1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new</a:t>
                      </a:r>
                      <a:r>
                        <a:rPr lang="en-US" sz="105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();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050" dirty="0">
                          <a:solidFill>
                            <a:schemeClr val="tx1"/>
                          </a:solidFill>
                        </a:rPr>
                        <a:t>Pravljenje novog media </a:t>
                      </a:r>
                      <a:r>
                        <a:rPr lang="sr-Latn-RS" sz="1050" dirty="0" err="1">
                          <a:solidFill>
                            <a:schemeClr val="tx1"/>
                          </a:solidFill>
                        </a:rPr>
                        <a:t>extractor</a:t>
                      </a:r>
                      <a:r>
                        <a:rPr lang="sr-Latn-RS" sz="1050" dirty="0">
                          <a:solidFill>
                            <a:schemeClr val="tx1"/>
                          </a:solidFill>
                        </a:rPr>
                        <a:t> objekta.</a:t>
                      </a:r>
                      <a:endParaRPr 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media_status_t</a:t>
                      </a:r>
                      <a:r>
                        <a:rPr lang="en-US" sz="105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050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AMediaExtractor_</a:t>
                      </a:r>
                      <a:r>
                        <a:rPr lang="en-US" sz="1050" b="1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delete</a:t>
                      </a:r>
                      <a:r>
                        <a:rPr lang="en-US" sz="105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050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AMediaExtractor</a:t>
                      </a:r>
                      <a:r>
                        <a:rPr lang="en-US" sz="105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*);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050" dirty="0">
                          <a:solidFill>
                            <a:schemeClr val="tx1"/>
                          </a:solidFill>
                        </a:rPr>
                        <a:t>Brisanje</a:t>
                      </a:r>
                      <a:r>
                        <a:rPr lang="sr-Latn-RS" sz="1050" baseline="0" dirty="0">
                          <a:solidFill>
                            <a:schemeClr val="tx1"/>
                          </a:solidFill>
                        </a:rPr>
                        <a:t> media </a:t>
                      </a:r>
                      <a:r>
                        <a:rPr lang="sr-Latn-RS" sz="1050" baseline="0" dirty="0" err="1">
                          <a:solidFill>
                            <a:schemeClr val="tx1"/>
                          </a:solidFill>
                        </a:rPr>
                        <a:t>extractor</a:t>
                      </a:r>
                      <a:r>
                        <a:rPr lang="sr-Latn-RS" sz="1050" baseline="0" dirty="0">
                          <a:solidFill>
                            <a:schemeClr val="tx1"/>
                          </a:solidFill>
                        </a:rPr>
                        <a:t> objekta i oslobađanje memorije.</a:t>
                      </a:r>
                      <a:endParaRPr 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050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media_status_t</a:t>
                      </a:r>
                      <a:r>
                        <a:rPr lang="en-US" sz="105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050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AMediaExtractor_</a:t>
                      </a:r>
                      <a:r>
                        <a:rPr lang="en-US" sz="1050" b="1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setDataSourceFd</a:t>
                      </a:r>
                      <a:r>
                        <a:rPr lang="en-US" sz="105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050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AMediaExtractor</a:t>
                      </a:r>
                      <a:r>
                        <a:rPr lang="en-US" sz="105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*, </a:t>
                      </a:r>
                      <a:r>
                        <a:rPr lang="en-US" sz="1050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05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050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fd</a:t>
                      </a:r>
                      <a:r>
                        <a:rPr lang="en-US" sz="105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, off64_t offset, off64_t length);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050" dirty="0">
                          <a:solidFill>
                            <a:schemeClr val="tx1"/>
                          </a:solidFill>
                        </a:rPr>
                        <a:t>Postavljanje izvora multimedijalnog sadržaja</a:t>
                      </a:r>
                      <a:r>
                        <a:rPr lang="sr-Latn-RS" sz="1050" baseline="0" dirty="0">
                          <a:solidFill>
                            <a:schemeClr val="tx1"/>
                          </a:solidFill>
                        </a:rPr>
                        <a:t> na file </a:t>
                      </a:r>
                      <a:r>
                        <a:rPr lang="sr-Latn-RS" sz="1050" baseline="0" dirty="0" err="1">
                          <a:solidFill>
                            <a:schemeClr val="tx1"/>
                          </a:solidFill>
                        </a:rPr>
                        <a:t>descriptor</a:t>
                      </a:r>
                      <a:r>
                        <a:rPr lang="sr-Latn-RS" sz="1050" baseline="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050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media_status_t</a:t>
                      </a:r>
                      <a:r>
                        <a:rPr lang="en-US" sz="105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050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AMediaExtractor_</a:t>
                      </a:r>
                      <a:r>
                        <a:rPr lang="en-US" sz="1050" b="1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setDataSource</a:t>
                      </a:r>
                      <a:r>
                        <a:rPr lang="en-US" sz="105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050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AMediaExtractor</a:t>
                      </a:r>
                      <a:r>
                        <a:rPr lang="en-US" sz="105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*, </a:t>
                      </a:r>
                      <a:r>
                        <a:rPr lang="en-US" sz="1050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const</a:t>
                      </a:r>
                      <a:r>
                        <a:rPr lang="en-US" sz="105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char *location);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050" dirty="0">
                          <a:solidFill>
                            <a:schemeClr val="tx1"/>
                          </a:solidFill>
                        </a:rPr>
                        <a:t>Postavljanje izvora multimedijalnog sadržaja</a:t>
                      </a:r>
                      <a:r>
                        <a:rPr lang="sr-Latn-RS" sz="1050" baseline="0" dirty="0">
                          <a:solidFill>
                            <a:schemeClr val="tx1"/>
                          </a:solidFill>
                        </a:rPr>
                        <a:t> na URI.</a:t>
                      </a:r>
                      <a:endParaRPr 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050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size_t</a:t>
                      </a:r>
                      <a:r>
                        <a:rPr lang="en-US" sz="105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050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AMediaExtractor_</a:t>
                      </a:r>
                      <a:r>
                        <a:rPr lang="en-US" sz="1050" b="1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getTrackCount</a:t>
                      </a:r>
                      <a:r>
                        <a:rPr lang="en-US" sz="105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050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AMediaExtractor</a:t>
                      </a:r>
                      <a:r>
                        <a:rPr lang="en-US" sz="105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*);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050" dirty="0">
                          <a:solidFill>
                            <a:schemeClr val="tx1"/>
                          </a:solidFill>
                        </a:rPr>
                        <a:t>Dobavljanje broja traka.</a:t>
                      </a:r>
                      <a:endParaRPr 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050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AMediaFormat</a:t>
                      </a:r>
                      <a:r>
                        <a:rPr lang="en-US" sz="105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* </a:t>
                      </a:r>
                      <a:r>
                        <a:rPr lang="en-US" sz="1050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AMediaExtractor_g</a:t>
                      </a:r>
                      <a:r>
                        <a:rPr lang="en-US" sz="1050" b="1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etTrackFormat</a:t>
                      </a:r>
                      <a:r>
                        <a:rPr lang="en-US" sz="105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050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AMediaExtractor</a:t>
                      </a:r>
                      <a:r>
                        <a:rPr lang="en-US" sz="105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*, </a:t>
                      </a:r>
                      <a:r>
                        <a:rPr lang="en-US" sz="1050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size_t</a:t>
                      </a:r>
                      <a:r>
                        <a:rPr lang="en-US" sz="105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050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idx</a:t>
                      </a:r>
                      <a:r>
                        <a:rPr lang="en-US" sz="105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);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050" dirty="0">
                          <a:solidFill>
                            <a:schemeClr val="tx1"/>
                          </a:solidFill>
                        </a:rPr>
                        <a:t>Dobavljanje informacije o pojedinim trakama.</a:t>
                      </a:r>
                      <a:endParaRPr 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media_status_t</a:t>
                      </a:r>
                      <a:r>
                        <a:rPr lang="en-US" sz="105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050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AMediaExtractor_</a:t>
                      </a:r>
                      <a:r>
                        <a:rPr lang="en-US" sz="1050" b="1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seekTo</a:t>
                      </a:r>
                      <a:r>
                        <a:rPr lang="en-US" sz="105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050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AMediaExtractor</a:t>
                      </a:r>
                      <a:r>
                        <a:rPr lang="en-US" sz="105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*, int64_t </a:t>
                      </a:r>
                      <a:r>
                        <a:rPr lang="en-US" sz="1050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seekPosUs</a:t>
                      </a:r>
                      <a:r>
                        <a:rPr lang="en-US" sz="105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sz="1050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SeekMode</a:t>
                      </a:r>
                      <a:r>
                        <a:rPr lang="en-US" sz="105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mode);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050" dirty="0">
                          <a:solidFill>
                            <a:schemeClr val="tx1"/>
                          </a:solidFill>
                        </a:rPr>
                        <a:t>Skok na</a:t>
                      </a:r>
                      <a:r>
                        <a:rPr lang="sr-Latn-RS" sz="1050" baseline="0" dirty="0">
                          <a:solidFill>
                            <a:schemeClr val="tx1"/>
                          </a:solidFill>
                        </a:rPr>
                        <a:t> određenu poziciju u us. Moguće je uraditi skok na prethodni, sledeći li najbliži </a:t>
                      </a:r>
                      <a:r>
                        <a:rPr lang="sr-Latn-RS" sz="1050" baseline="0" dirty="0" err="1">
                          <a:solidFill>
                            <a:schemeClr val="tx1"/>
                          </a:solidFill>
                        </a:rPr>
                        <a:t>sync</a:t>
                      </a:r>
                      <a:r>
                        <a:rPr lang="sr-Latn-RS" sz="1050" baseline="0" dirty="0">
                          <a:solidFill>
                            <a:schemeClr val="tx1"/>
                          </a:solidFill>
                        </a:rPr>
                        <a:t> okvir.</a:t>
                      </a:r>
                      <a:endParaRPr 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Progress_Marker"/>
          <p:cNvSpPr/>
          <p:nvPr/>
        </p:nvSpPr>
        <p:spPr>
          <a:xfrm>
            <a:off x="1524003" y="6731000"/>
            <a:ext cx="4649491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706274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Media </a:t>
            </a:r>
            <a:r>
              <a:rPr lang="sr-Latn-RS" dirty="0" err="1"/>
              <a:t>Extractor</a:t>
            </a:r>
            <a:r>
              <a:rPr lang="sr-Latn-RS" dirty="0"/>
              <a:t> </a:t>
            </a:r>
            <a:r>
              <a:rPr lang="en-US" dirty="0" err="1"/>
              <a:t>funkcije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2932864"/>
              </p:ext>
            </p:extLst>
          </p:nvPr>
        </p:nvGraphicFramePr>
        <p:xfrm>
          <a:off x="1676400" y="1371600"/>
          <a:ext cx="8839200" cy="43027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72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Latn-RS" sz="1200" dirty="0"/>
                        <a:t>Funkcija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Opis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ssize_t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AMediaExtractor_</a:t>
                      </a:r>
                      <a:r>
                        <a:rPr lang="en-US" sz="1200" b="1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readSampleData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AMediaExtractor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*, uint8_t *buffer,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size_t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capacity);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200" dirty="0">
                          <a:solidFill>
                            <a:schemeClr val="tx1"/>
                          </a:solidFill>
                        </a:rPr>
                        <a:t>Čitanje</a:t>
                      </a:r>
                      <a:r>
                        <a:rPr lang="sr-Latn-RS" sz="1200" baseline="0" dirty="0">
                          <a:solidFill>
                            <a:schemeClr val="tx1"/>
                          </a:solidFill>
                        </a:rPr>
                        <a:t> podataka iz media </a:t>
                      </a:r>
                      <a:r>
                        <a:rPr lang="sr-Latn-RS" sz="1200" baseline="0" dirty="0" err="1">
                          <a:solidFill>
                            <a:schemeClr val="tx1"/>
                          </a:solidFill>
                        </a:rPr>
                        <a:t>extractor</a:t>
                      </a:r>
                      <a:r>
                        <a:rPr lang="sr-Latn-RS" sz="1200" baseline="0" dirty="0">
                          <a:solidFill>
                            <a:schemeClr val="tx1"/>
                          </a:solidFill>
                        </a:rPr>
                        <a:t> objekta. Funkcija vraća -1 u koliko nema više podataka.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AMediaExtractor_</a:t>
                      </a:r>
                      <a:r>
                        <a:rPr lang="en-US" sz="1200" b="1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getSampleTrackIndex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AMediaExtractor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*);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200" dirty="0">
                          <a:solidFill>
                            <a:schemeClr val="tx1"/>
                          </a:solidFill>
                        </a:rPr>
                        <a:t>Od</a:t>
                      </a:r>
                      <a:r>
                        <a:rPr lang="sr-Latn-RS" sz="1200" baseline="0" dirty="0">
                          <a:solidFill>
                            <a:schemeClr val="tx1"/>
                          </a:solidFill>
                        </a:rPr>
                        <a:t> koje trake potiče pročitani podatak</a:t>
                      </a:r>
                      <a:br>
                        <a:rPr lang="sr-Latn-RS" sz="1200" baseline="0" dirty="0">
                          <a:solidFill>
                            <a:schemeClr val="tx1"/>
                          </a:solidFill>
                        </a:rPr>
                      </a:br>
                      <a:r>
                        <a:rPr lang="sr-Latn-RS" sz="1200" baseline="0" dirty="0">
                          <a:solidFill>
                            <a:schemeClr val="tx1"/>
                          </a:solidFill>
                        </a:rPr>
                        <a:t>(0 … </a:t>
                      </a:r>
                      <a:r>
                        <a:rPr lang="en-US" sz="1200" baseline="0" dirty="0" err="1">
                          <a:solidFill>
                            <a:schemeClr val="tx1"/>
                          </a:solidFill>
                        </a:rPr>
                        <a:t>getTrackCount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() - 1</a:t>
                      </a:r>
                      <a:r>
                        <a:rPr lang="sr-Latn-RS" sz="120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int64_t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AMediaExtractor_</a:t>
                      </a:r>
                      <a:r>
                        <a:rPr lang="en-US" sz="1200" b="1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getSampleTime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AMediaExtractor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*);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200" dirty="0">
                          <a:solidFill>
                            <a:schemeClr val="tx1"/>
                          </a:solidFill>
                        </a:rPr>
                        <a:t>Vremenska </a:t>
                      </a:r>
                      <a:r>
                        <a:rPr lang="sr-Latn-RS" sz="1200" dirty="0" err="1">
                          <a:solidFill>
                            <a:schemeClr val="tx1"/>
                          </a:solidFill>
                        </a:rPr>
                        <a:t>oznaga</a:t>
                      </a:r>
                      <a:r>
                        <a:rPr lang="sr-Latn-RS" sz="1200" dirty="0">
                          <a:solidFill>
                            <a:schemeClr val="tx1"/>
                          </a:solidFill>
                        </a:rPr>
                        <a:t> pročitanog podatka u us.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uint32_t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AMediaExtractor_</a:t>
                      </a:r>
                      <a:r>
                        <a:rPr lang="en-US" sz="1200" b="1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getSampleFlags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AMediaExtractor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*);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200" dirty="0">
                          <a:solidFill>
                            <a:schemeClr val="tx1"/>
                          </a:solidFill>
                        </a:rPr>
                        <a:t>Da li je pročitani</a:t>
                      </a:r>
                      <a:r>
                        <a:rPr lang="sr-Latn-RS" sz="1200" baseline="0" dirty="0">
                          <a:solidFill>
                            <a:schemeClr val="tx1"/>
                          </a:solidFill>
                        </a:rPr>
                        <a:t> podatak </a:t>
                      </a:r>
                      <a:r>
                        <a:rPr lang="sr-Latn-RS" sz="1200" baseline="0" dirty="0" err="1">
                          <a:solidFill>
                            <a:schemeClr val="tx1"/>
                          </a:solidFill>
                        </a:rPr>
                        <a:t>sync</a:t>
                      </a:r>
                      <a:r>
                        <a:rPr lang="sr-Latn-RS" sz="1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r-Latn-RS" sz="1200" baseline="0" dirty="0" err="1">
                          <a:solidFill>
                            <a:schemeClr val="tx1"/>
                          </a:solidFill>
                        </a:rPr>
                        <a:t>frame</a:t>
                      </a:r>
                      <a:r>
                        <a:rPr lang="sr-Latn-RS" sz="1200" baseline="0" dirty="0">
                          <a:solidFill>
                            <a:schemeClr val="tx1"/>
                          </a:solidFill>
                        </a:rPr>
                        <a:t> ili da li je podatak kodiran.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media_status_t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AMediaExtractor_</a:t>
                      </a:r>
                      <a:r>
                        <a:rPr lang="en-US" sz="1200" b="1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selectTrack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AMediaExtractor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*,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size_t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idx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);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200" dirty="0">
                          <a:solidFill>
                            <a:schemeClr val="tx1"/>
                          </a:solidFill>
                        </a:rPr>
                        <a:t>Selekcija trake.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media_status_t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AMediaExtractor_</a:t>
                      </a:r>
                      <a:r>
                        <a:rPr lang="en-US" sz="1200" b="1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unselectTrack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AMediaExtractor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*,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size_t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idx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);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200" dirty="0">
                          <a:solidFill>
                            <a:schemeClr val="tx1"/>
                          </a:solidFill>
                        </a:rPr>
                        <a:t>Poništavanje</a:t>
                      </a:r>
                      <a:r>
                        <a:rPr lang="sr-Latn-RS" sz="1200" baseline="0" dirty="0">
                          <a:solidFill>
                            <a:schemeClr val="tx1"/>
                          </a:solidFill>
                        </a:rPr>
                        <a:t> selekcije trake.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bool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AMediaExtractor_</a:t>
                      </a:r>
                      <a:r>
                        <a:rPr lang="en-US" sz="1200" b="1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advance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AMediaExtractor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*);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200" dirty="0">
                          <a:solidFill>
                            <a:schemeClr val="tx1"/>
                          </a:solidFill>
                        </a:rPr>
                        <a:t>Napredovanje ka sledećim podacima. Vraća </a:t>
                      </a:r>
                      <a:r>
                        <a:rPr lang="sr-Latn-RS" sz="1200" dirty="0" err="1">
                          <a:solidFill>
                            <a:schemeClr val="tx1"/>
                          </a:solidFill>
                        </a:rPr>
                        <a:t>false</a:t>
                      </a:r>
                      <a:r>
                        <a:rPr lang="sr-Latn-RS" sz="1200" dirty="0">
                          <a:solidFill>
                            <a:schemeClr val="tx1"/>
                          </a:solidFill>
                        </a:rPr>
                        <a:t> ukoliko</a:t>
                      </a:r>
                      <a:r>
                        <a:rPr lang="sr-Latn-RS" sz="1200" baseline="0" dirty="0">
                          <a:solidFill>
                            <a:schemeClr val="tx1"/>
                          </a:solidFill>
                        </a:rPr>
                        <a:t> nema više podataka.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Progress_Marker"/>
          <p:cNvSpPr/>
          <p:nvPr/>
        </p:nvSpPr>
        <p:spPr>
          <a:xfrm>
            <a:off x="1524003" y="6731000"/>
            <a:ext cx="4804475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770660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Data </a:t>
            </a:r>
            <a:r>
              <a:rPr lang="sr-Latn-RS" dirty="0" err="1"/>
              <a:t>Source</a:t>
            </a:r>
            <a:r>
              <a:rPr lang="sr-Latn-RS" dirty="0"/>
              <a:t> </a:t>
            </a:r>
            <a:r>
              <a:rPr lang="en-US" dirty="0" err="1"/>
              <a:t>funkcije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2048347"/>
              </p:ext>
            </p:extLst>
          </p:nvPr>
        </p:nvGraphicFramePr>
        <p:xfrm>
          <a:off x="1676400" y="1371600"/>
          <a:ext cx="8839200" cy="39979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Latn-RS" sz="1600" dirty="0"/>
                        <a:t>Funkcija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Opis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virtual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status_t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initCheck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()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const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= 0;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600" dirty="0">
                          <a:solidFill>
                            <a:schemeClr val="tx1"/>
                          </a:solidFill>
                        </a:rPr>
                        <a:t>Postavljanje</a:t>
                      </a:r>
                      <a:r>
                        <a:rPr lang="sr-Latn-RS" sz="1600" baseline="0" dirty="0">
                          <a:solidFill>
                            <a:schemeClr val="tx1"/>
                          </a:solidFill>
                        </a:rPr>
                        <a:t> izvora u početno stanje.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virtual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ssize_t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readAt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(off64_t offset, void *data,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size_t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size) = 0;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600" dirty="0">
                          <a:solidFill>
                            <a:schemeClr val="tx1"/>
                          </a:solidFill>
                        </a:rPr>
                        <a:t>Dostavljanje podataka</a:t>
                      </a:r>
                      <a:r>
                        <a:rPr lang="sr-Latn-RS" sz="1600" baseline="0" dirty="0">
                          <a:solidFill>
                            <a:schemeClr val="tx1"/>
                          </a:solidFill>
                        </a:rPr>
                        <a:t> media </a:t>
                      </a:r>
                      <a:r>
                        <a:rPr lang="sr-Latn-RS" sz="1600" baseline="0" dirty="0" err="1">
                          <a:solidFill>
                            <a:schemeClr val="tx1"/>
                          </a:solidFill>
                        </a:rPr>
                        <a:t>extractor</a:t>
                      </a:r>
                      <a:r>
                        <a:rPr lang="sr-Latn-RS" sz="1600" baseline="0" dirty="0">
                          <a:solidFill>
                            <a:schemeClr val="tx1"/>
                          </a:solidFill>
                        </a:rPr>
                        <a:t>-u. Preporuka je da se ovde ne koristi kružni memorijski niz zato što čitanje može da ide u napred i u nazad.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sr-Latn-RS" sz="16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v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irtual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status_t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g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etSize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(off64_t *size);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600" dirty="0">
                          <a:solidFill>
                            <a:schemeClr val="tx1"/>
                          </a:solidFill>
                        </a:rPr>
                        <a:t>Koliko podataka se nalazi</a:t>
                      </a:r>
                      <a:r>
                        <a:rPr lang="sr-Latn-RS" sz="1600" baseline="0" dirty="0">
                          <a:solidFill>
                            <a:schemeClr val="tx1"/>
                          </a:solidFill>
                        </a:rPr>
                        <a:t> u memorijskom nizu.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l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bool 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sniff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(String8 *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mimeType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, float *confidence,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sp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&lt;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AMessage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&gt; *meta);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600" dirty="0">
                          <a:solidFill>
                            <a:schemeClr val="tx1"/>
                          </a:solidFill>
                        </a:rPr>
                        <a:t>Ova funkcija se poziva iz generičkog </a:t>
                      </a:r>
                      <a:r>
                        <a:rPr lang="sr-Latn-RS" sz="1600" dirty="0" err="1">
                          <a:solidFill>
                            <a:schemeClr val="tx1"/>
                          </a:solidFill>
                        </a:rPr>
                        <a:t>MediaExtractor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-a</a:t>
                      </a:r>
                      <a:r>
                        <a:rPr lang="sr-Latn-RS" sz="1600" baseline="0" dirty="0">
                          <a:solidFill>
                            <a:schemeClr val="tx1"/>
                          </a:solidFill>
                        </a:rPr>
                        <a:t> i vraća sa kolikom sigurnošću ovaj izvor može da se koristi. Na osnovu meta podataka pravi se pravi Media </a:t>
                      </a:r>
                      <a:r>
                        <a:rPr lang="sr-Latn-RS" sz="1600" baseline="0" dirty="0" err="1">
                          <a:solidFill>
                            <a:schemeClr val="tx1"/>
                          </a:solidFill>
                        </a:rPr>
                        <a:t>Extractor</a:t>
                      </a:r>
                      <a:r>
                        <a:rPr lang="sr-Latn-RS" sz="1600" baseline="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static void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RegisterDefaultSniffers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();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600" dirty="0">
                          <a:solidFill>
                            <a:schemeClr val="tx1"/>
                          </a:solidFill>
                        </a:rPr>
                        <a:t>Prijavljivanje</a:t>
                      </a:r>
                      <a:r>
                        <a:rPr lang="sr-Latn-RS" sz="16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r-Latn-RS" sz="1600" baseline="0" dirty="0" err="1">
                          <a:solidFill>
                            <a:schemeClr val="tx1"/>
                          </a:solidFill>
                        </a:rPr>
                        <a:t>sniff</a:t>
                      </a:r>
                      <a:r>
                        <a:rPr lang="sr-Latn-RS" sz="1600" baseline="0" dirty="0">
                          <a:solidFill>
                            <a:schemeClr val="tx1"/>
                          </a:solidFill>
                        </a:rPr>
                        <a:t> funkcija. Ukoliko se pravi novi tip izvora potrebno je proširiti generički Data </a:t>
                      </a:r>
                      <a:r>
                        <a:rPr lang="sr-Latn-RS" sz="1600" baseline="0" dirty="0" err="1">
                          <a:solidFill>
                            <a:schemeClr val="tx1"/>
                          </a:solidFill>
                        </a:rPr>
                        <a:t>Source</a:t>
                      </a:r>
                      <a:r>
                        <a:rPr lang="sr-Latn-RS" sz="1600" baseline="0" dirty="0">
                          <a:solidFill>
                            <a:schemeClr val="tx1"/>
                          </a:solidFill>
                        </a:rPr>
                        <a:t> pozivom </a:t>
                      </a:r>
                      <a:r>
                        <a:rPr lang="sr-Latn-RS" sz="1600" baseline="0" dirty="0" err="1">
                          <a:solidFill>
                            <a:schemeClr val="tx1"/>
                          </a:solidFill>
                        </a:rPr>
                        <a:t>RegisterSniffer</a:t>
                      </a:r>
                      <a:r>
                        <a:rPr lang="sr-Latn-RS" sz="1600" baseline="0" dirty="0">
                          <a:solidFill>
                            <a:schemeClr val="tx1"/>
                          </a:solidFill>
                        </a:rPr>
                        <a:t>_l.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Progress_Marker"/>
          <p:cNvSpPr/>
          <p:nvPr/>
        </p:nvSpPr>
        <p:spPr>
          <a:xfrm>
            <a:off x="1524000" y="6731000"/>
            <a:ext cx="4959458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370060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Media </a:t>
            </a:r>
            <a:r>
              <a:rPr lang="sr-Latn-RS" dirty="0" err="1"/>
              <a:t>Codec</a:t>
            </a:r>
            <a:r>
              <a:rPr lang="sr-Latn-RS" dirty="0"/>
              <a:t> </a:t>
            </a:r>
            <a:r>
              <a:rPr lang="en-US" dirty="0" err="1"/>
              <a:t>funkcije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1676400" y="1371600"/>
          <a:ext cx="8839200" cy="45720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Funkcija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Opis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AMediaCodec</a:t>
                      </a:r>
                      <a:r>
                        <a:rPr lang="en-US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 </a:t>
                      </a:r>
                      <a:r>
                        <a:rPr lang="en-US" sz="12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AMediaCodec_</a:t>
                      </a:r>
                      <a:r>
                        <a:rPr lang="en-US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createCodecByName</a:t>
                      </a:r>
                      <a:r>
                        <a:rPr lang="en-US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2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const</a:t>
                      </a:r>
                      <a:r>
                        <a:rPr lang="en-US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char *name);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Pravljenje novog Media </a:t>
                      </a:r>
                      <a:r>
                        <a:rPr lang="sr-Latn-RS" dirty="0" err="1"/>
                        <a:t>Codec</a:t>
                      </a:r>
                      <a:r>
                        <a:rPr lang="sr-Latn-RS" dirty="0"/>
                        <a:t> objekta po</a:t>
                      </a:r>
                      <a:r>
                        <a:rPr lang="sr-Latn-RS" baseline="0" dirty="0"/>
                        <a:t> nazivu.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AMediaCodec</a:t>
                      </a:r>
                      <a:r>
                        <a:rPr lang="en-US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 </a:t>
                      </a:r>
                      <a:r>
                        <a:rPr lang="en-US" sz="12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AMediaCodec_</a:t>
                      </a:r>
                      <a:r>
                        <a:rPr lang="en-US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createDecoderByType</a:t>
                      </a:r>
                      <a:r>
                        <a:rPr lang="en-US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2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const</a:t>
                      </a:r>
                      <a:r>
                        <a:rPr lang="en-US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char *</a:t>
                      </a:r>
                      <a:r>
                        <a:rPr lang="en-US" sz="12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mime_type</a:t>
                      </a:r>
                      <a:r>
                        <a:rPr lang="en-US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dirty="0"/>
                        <a:t>Pravljenje novog Media </a:t>
                      </a:r>
                      <a:r>
                        <a:rPr lang="sr-Latn-RS" dirty="0" err="1"/>
                        <a:t>Codec</a:t>
                      </a:r>
                      <a:r>
                        <a:rPr lang="sr-Latn-RS" dirty="0"/>
                        <a:t> dekoder objekta po</a:t>
                      </a:r>
                      <a:r>
                        <a:rPr lang="sr-Latn-RS" baseline="0" dirty="0"/>
                        <a:t> tipu.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AMediaCodec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*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AMediaCodec_</a:t>
                      </a:r>
                      <a:r>
                        <a:rPr lang="en-US" sz="1200" b="1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createEncoderByType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const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char *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mime_type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);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dirty="0"/>
                        <a:t>Pravljenje novog Media </a:t>
                      </a:r>
                      <a:r>
                        <a:rPr lang="sr-Latn-RS" dirty="0" err="1"/>
                        <a:t>Codec</a:t>
                      </a:r>
                      <a:r>
                        <a:rPr lang="sr-Latn-RS" dirty="0"/>
                        <a:t> </a:t>
                      </a:r>
                      <a:r>
                        <a:rPr lang="sr-Latn-RS" dirty="0" err="1"/>
                        <a:t>enkoder</a:t>
                      </a:r>
                      <a:r>
                        <a:rPr lang="sr-Latn-RS" dirty="0"/>
                        <a:t> objekta po</a:t>
                      </a:r>
                      <a:r>
                        <a:rPr lang="sr-Latn-RS" baseline="0" dirty="0"/>
                        <a:t> tipu.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media_status_t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AMediaCodec_</a:t>
                      </a:r>
                      <a:r>
                        <a:rPr lang="en-US" sz="1200" b="1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delete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AMediaCodec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*)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Brisanje</a:t>
                      </a:r>
                      <a:r>
                        <a:rPr lang="sr-Latn-RS" baseline="0" dirty="0"/>
                        <a:t> Media </a:t>
                      </a:r>
                      <a:r>
                        <a:rPr lang="sr-Latn-RS" baseline="0" dirty="0" err="1"/>
                        <a:t>Codec</a:t>
                      </a:r>
                      <a:r>
                        <a:rPr lang="sr-Latn-RS" baseline="0" dirty="0"/>
                        <a:t> objekta.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media_status_t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AMediaCodec_</a:t>
                      </a:r>
                      <a:r>
                        <a:rPr lang="en-US" sz="1200" b="1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configure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(       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AMediaCodec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*,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const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AMediaFormat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* </a:t>
                      </a:r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format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,       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ANativeWindow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* surface,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AMediaCrypto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*</a:t>
                      </a:r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crypto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,        uint32_t flags);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>
                          <a:solidFill>
                            <a:schemeClr val="tx1"/>
                          </a:solidFill>
                        </a:rPr>
                        <a:t>Podešavanje Media </a:t>
                      </a:r>
                      <a:r>
                        <a:rPr lang="sr-Latn-RS" dirty="0" err="1">
                          <a:solidFill>
                            <a:schemeClr val="tx1"/>
                          </a:solidFill>
                        </a:rPr>
                        <a:t>Codec</a:t>
                      </a:r>
                      <a:r>
                        <a:rPr lang="sr-Latn-RS" dirty="0">
                          <a:solidFill>
                            <a:schemeClr val="tx1"/>
                          </a:solidFill>
                        </a:rPr>
                        <a:t> objekta,</a:t>
                      </a:r>
                      <a:r>
                        <a:rPr lang="sr-Latn-RS" baseline="0" dirty="0">
                          <a:solidFill>
                            <a:schemeClr val="tx1"/>
                          </a:solidFill>
                        </a:rPr>
                        <a:t> format, ravan za </a:t>
                      </a:r>
                      <a:r>
                        <a:rPr lang="sr-Latn-RS" baseline="0" dirty="0" err="1">
                          <a:solidFill>
                            <a:schemeClr val="tx1"/>
                          </a:solidFill>
                        </a:rPr>
                        <a:t>iscrtavanje</a:t>
                      </a:r>
                      <a:r>
                        <a:rPr lang="sr-Latn-RS" baseline="0" dirty="0">
                          <a:solidFill>
                            <a:schemeClr val="tx1"/>
                          </a:solidFill>
                        </a:rPr>
                        <a:t> i </a:t>
                      </a:r>
                      <a:r>
                        <a:rPr lang="sr-Latn-RS" baseline="0" dirty="0" err="1">
                          <a:solidFill>
                            <a:schemeClr val="tx1"/>
                          </a:solidFill>
                        </a:rPr>
                        <a:t>kripto</a:t>
                      </a:r>
                      <a:r>
                        <a:rPr lang="sr-Latn-RS" baseline="0" dirty="0">
                          <a:solidFill>
                            <a:schemeClr val="tx1"/>
                          </a:solidFill>
                        </a:rPr>
                        <a:t> podaci.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Progress_Marker"/>
          <p:cNvSpPr/>
          <p:nvPr/>
        </p:nvSpPr>
        <p:spPr>
          <a:xfrm>
            <a:off x="1524003" y="6731000"/>
            <a:ext cx="5114441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658975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Media </a:t>
            </a:r>
            <a:r>
              <a:rPr lang="sr-Latn-RS" dirty="0" err="1"/>
              <a:t>Codec</a:t>
            </a:r>
            <a:r>
              <a:rPr lang="sr-Latn-RS" dirty="0"/>
              <a:t> </a:t>
            </a:r>
            <a:r>
              <a:rPr lang="en-US" dirty="0" err="1"/>
              <a:t>funkcije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1676400" y="1371600"/>
          <a:ext cx="8839200" cy="36576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Funkcija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Opis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media_status_t</a:t>
                      </a:r>
                      <a:r>
                        <a:rPr lang="en-US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2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AMediaCodec_</a:t>
                      </a:r>
                      <a:r>
                        <a:rPr lang="en-US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start</a:t>
                      </a:r>
                      <a:r>
                        <a:rPr lang="en-US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2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AMediaCodec</a:t>
                      </a:r>
                      <a:r>
                        <a:rPr lang="en-US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*);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Pokretanje</a:t>
                      </a:r>
                      <a:r>
                        <a:rPr lang="sr-Latn-RS" baseline="0" dirty="0"/>
                        <a:t> media </a:t>
                      </a:r>
                      <a:r>
                        <a:rPr lang="sr-Latn-RS" baseline="0" dirty="0" err="1"/>
                        <a:t>codec</a:t>
                      </a:r>
                      <a:r>
                        <a:rPr lang="sr-Latn-RS" baseline="0" dirty="0"/>
                        <a:t> modula. </a:t>
                      </a:r>
                      <a:r>
                        <a:rPr lang="sr-Latn-RS" baseline="0" dirty="0" err="1"/>
                        <a:t>Codec</a:t>
                      </a:r>
                      <a:r>
                        <a:rPr lang="sr-Latn-RS" baseline="0" dirty="0"/>
                        <a:t> mora biti konfigurisan pre nego što se pokrene. Nakon pokretanja moguće je dobaviti-poslati ulazne memorijske nizove.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media_status_t</a:t>
                      </a:r>
                      <a:r>
                        <a:rPr lang="en-US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2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AMediaCodec_</a:t>
                      </a:r>
                      <a:r>
                        <a:rPr lang="en-US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stop</a:t>
                      </a:r>
                      <a:r>
                        <a:rPr lang="en-US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2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AMediaCodec</a:t>
                      </a:r>
                      <a:r>
                        <a:rPr lang="en-US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*);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dirty="0"/>
                        <a:t>Stopiranje</a:t>
                      </a:r>
                      <a:r>
                        <a:rPr lang="sr-Latn-RS" baseline="0" dirty="0"/>
                        <a:t> media </a:t>
                      </a:r>
                      <a:r>
                        <a:rPr lang="sr-Latn-RS" baseline="0" dirty="0" err="1"/>
                        <a:t>codec</a:t>
                      </a:r>
                      <a:r>
                        <a:rPr lang="sr-Latn-RS" baseline="0" dirty="0"/>
                        <a:t> modula.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media_status_t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AMediaCodec_</a:t>
                      </a:r>
                      <a:r>
                        <a:rPr lang="en-US" sz="1200" b="1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flush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AMediaCodec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*);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dirty="0"/>
                        <a:t>Brisanje media </a:t>
                      </a:r>
                      <a:r>
                        <a:rPr lang="sr-Latn-RS" dirty="0" err="1"/>
                        <a:t>codec</a:t>
                      </a:r>
                      <a:r>
                        <a:rPr lang="sr-Latn-RS" dirty="0"/>
                        <a:t> ulaznih</a:t>
                      </a:r>
                      <a:r>
                        <a:rPr lang="sr-Latn-RS" baseline="0" dirty="0"/>
                        <a:t> i izlaznih memorijskih nizova.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Progress_Marker"/>
          <p:cNvSpPr/>
          <p:nvPr/>
        </p:nvSpPr>
        <p:spPr>
          <a:xfrm>
            <a:off x="1524000" y="6731000"/>
            <a:ext cx="5269424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414407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Media </a:t>
            </a:r>
            <a:r>
              <a:rPr lang="sr-Latn-RS" dirty="0" err="1"/>
              <a:t>Codec</a:t>
            </a:r>
            <a:r>
              <a:rPr lang="sr-Latn-RS" dirty="0"/>
              <a:t> </a:t>
            </a:r>
            <a:r>
              <a:rPr lang="en-US" dirty="0" err="1"/>
              <a:t>funkcije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1676400" y="1371600"/>
          <a:ext cx="8839200" cy="43891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Funkcija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Opis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b="1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ssize_t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AMediaCodec_</a:t>
                      </a:r>
                      <a:r>
                        <a:rPr lang="en-US" sz="1200" b="1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dequeueInputBuffer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AMediaCodec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*, int64_t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timeoutUs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);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>
                          <a:solidFill>
                            <a:schemeClr val="tx1"/>
                          </a:solidFill>
                        </a:rPr>
                        <a:t>Dobavljanje prvog slobodnog ulaznog </a:t>
                      </a:r>
                      <a:r>
                        <a:rPr lang="sr-Latn-RS" dirty="0" err="1">
                          <a:solidFill>
                            <a:schemeClr val="tx1"/>
                          </a:solidFill>
                        </a:rPr>
                        <a:t>memorijskig</a:t>
                      </a:r>
                      <a:r>
                        <a:rPr lang="sr-Latn-RS" baseline="0" dirty="0">
                          <a:solidFill>
                            <a:schemeClr val="tx1"/>
                          </a:solidFill>
                        </a:rPr>
                        <a:t> niza. Povratna vrednost je ID ulaznog memorijskog niza.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uint8_t*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AMediaCodec_</a:t>
                      </a:r>
                      <a:r>
                        <a:rPr lang="en-US" sz="1200" b="1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getInputBuffer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AMediaCodec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*,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size_t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200" b="1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idx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size_t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*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out_size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);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>
                          <a:solidFill>
                            <a:schemeClr val="tx1"/>
                          </a:solidFill>
                        </a:rPr>
                        <a:t>Dobavljanje memorije za slobodan memorijski</a:t>
                      </a:r>
                      <a:r>
                        <a:rPr lang="sr-Latn-RS" baseline="0" dirty="0">
                          <a:solidFill>
                            <a:schemeClr val="tx1"/>
                          </a:solidFill>
                        </a:rPr>
                        <a:t> niz čiji je ID </a:t>
                      </a:r>
                      <a:r>
                        <a:rPr lang="sr-Latn-RS" baseline="0" dirty="0" err="1">
                          <a:solidFill>
                            <a:schemeClr val="tx1"/>
                          </a:solidFill>
                        </a:rPr>
                        <a:t>dobavljen</a:t>
                      </a:r>
                      <a:r>
                        <a:rPr lang="sr-Latn-RS" baseline="0" dirty="0">
                          <a:solidFill>
                            <a:schemeClr val="tx1"/>
                          </a:solidFill>
                        </a:rPr>
                        <a:t> sa </a:t>
                      </a:r>
                      <a:r>
                        <a:rPr lang="sr-Latn-RS" baseline="0" dirty="0" err="1">
                          <a:solidFill>
                            <a:schemeClr val="tx1"/>
                          </a:solidFill>
                        </a:rPr>
                        <a:t>dequeueInputBuffer</a:t>
                      </a:r>
                      <a:r>
                        <a:rPr lang="sr-Latn-RS" baseline="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media_status_t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AMediaCodec_</a:t>
                      </a:r>
                      <a:r>
                        <a:rPr lang="en-US" sz="1200" b="1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queueInputBuffer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AMediaCodec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*,       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size_t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200" b="1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idx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off_t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offset,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size_t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size, uint64_t time, uint32_t flags);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>
                          <a:solidFill>
                            <a:schemeClr val="tx1"/>
                          </a:solidFill>
                        </a:rPr>
                        <a:t>Slanje napunjenog ulaznog</a:t>
                      </a:r>
                      <a:r>
                        <a:rPr lang="sr-Latn-RS" baseline="0" dirty="0">
                          <a:solidFill>
                            <a:schemeClr val="tx1"/>
                          </a:solidFill>
                        </a:rPr>
                        <a:t> memorijskog niza media </a:t>
                      </a:r>
                      <a:r>
                        <a:rPr lang="sr-Latn-RS" baseline="0" dirty="0" err="1">
                          <a:solidFill>
                            <a:schemeClr val="tx1"/>
                          </a:solidFill>
                        </a:rPr>
                        <a:t>codec</a:t>
                      </a:r>
                      <a:r>
                        <a:rPr lang="sr-Latn-RS" baseline="0" dirty="0">
                          <a:solidFill>
                            <a:schemeClr val="tx1"/>
                          </a:solidFill>
                        </a:rPr>
                        <a:t> objektu.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Progress_Marker"/>
          <p:cNvSpPr/>
          <p:nvPr/>
        </p:nvSpPr>
        <p:spPr>
          <a:xfrm>
            <a:off x="1524003" y="6731000"/>
            <a:ext cx="5424407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814671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Media </a:t>
            </a:r>
            <a:r>
              <a:rPr lang="sr-Latn-RS" dirty="0" err="1"/>
              <a:t>Codec</a:t>
            </a:r>
            <a:r>
              <a:rPr lang="sr-Latn-RS" dirty="0"/>
              <a:t> </a:t>
            </a:r>
            <a:r>
              <a:rPr lang="en-US" dirty="0" err="1"/>
              <a:t>funkcije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1676400" y="1371600"/>
          <a:ext cx="8839200" cy="47548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Funkcija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Opis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b="1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ssize_t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AMediaCodec_</a:t>
                      </a:r>
                      <a:r>
                        <a:rPr lang="en-US" sz="1200" b="1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dequeueOutputBuffer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AMediaCodec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*,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AMediaCodecBufferInfo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*info, int64_t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timeoutUs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);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dirty="0">
                          <a:solidFill>
                            <a:schemeClr val="tx1"/>
                          </a:solidFill>
                        </a:rPr>
                        <a:t>Dobavljanje prvog slobodnog izlaznog</a:t>
                      </a:r>
                      <a:r>
                        <a:rPr lang="sr-Latn-RS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r-Latn-RS" dirty="0" err="1">
                          <a:solidFill>
                            <a:schemeClr val="tx1"/>
                          </a:solidFill>
                        </a:rPr>
                        <a:t>memorijskig</a:t>
                      </a:r>
                      <a:r>
                        <a:rPr lang="sr-Latn-RS" baseline="0" dirty="0">
                          <a:solidFill>
                            <a:schemeClr val="tx1"/>
                          </a:solidFill>
                        </a:rPr>
                        <a:t> niza. Povratna vrednost je ID izlaznog memorijskog niza.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uint8_t*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AMediaCodec_</a:t>
                      </a:r>
                      <a:r>
                        <a:rPr lang="en-US" sz="1200" b="1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getOutputBuffer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AMediaCodec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*,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size_t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idx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size_t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*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out_size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);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>
                          <a:solidFill>
                            <a:schemeClr val="tx1"/>
                          </a:solidFill>
                        </a:rPr>
                        <a:t>Dobavljanje memorije za slobodan memorijski</a:t>
                      </a:r>
                      <a:r>
                        <a:rPr lang="sr-Latn-RS" baseline="0" dirty="0">
                          <a:solidFill>
                            <a:schemeClr val="tx1"/>
                          </a:solidFill>
                        </a:rPr>
                        <a:t> niz čiji je ID </a:t>
                      </a:r>
                      <a:r>
                        <a:rPr lang="sr-Latn-RS" baseline="0" dirty="0" err="1">
                          <a:solidFill>
                            <a:schemeClr val="tx1"/>
                          </a:solidFill>
                        </a:rPr>
                        <a:t>dobavljen</a:t>
                      </a:r>
                      <a:r>
                        <a:rPr lang="sr-Latn-RS" baseline="0" dirty="0">
                          <a:solidFill>
                            <a:schemeClr val="tx1"/>
                          </a:solidFill>
                        </a:rPr>
                        <a:t> sa </a:t>
                      </a:r>
                      <a:r>
                        <a:rPr lang="sr-Latn-RS" baseline="0" dirty="0" err="1">
                          <a:solidFill>
                            <a:schemeClr val="tx1"/>
                          </a:solidFill>
                        </a:rPr>
                        <a:t>dequeueOutputBuffer</a:t>
                      </a:r>
                      <a:r>
                        <a:rPr lang="sr-Latn-RS" baseline="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media_status_t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AMediaCodec_</a:t>
                      </a:r>
                      <a:r>
                        <a:rPr lang="en-US" sz="1200" b="1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releaseOutputBuffer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AMediaCodec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*,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size_t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idx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, bool render);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dirty="0">
                          <a:solidFill>
                            <a:schemeClr val="tx1"/>
                          </a:solidFill>
                        </a:rPr>
                        <a:t>Vraćanje izlaznog</a:t>
                      </a:r>
                      <a:r>
                        <a:rPr lang="sr-Latn-RS" baseline="0" dirty="0">
                          <a:solidFill>
                            <a:schemeClr val="tx1"/>
                          </a:solidFill>
                        </a:rPr>
                        <a:t> memorijskog niza media </a:t>
                      </a:r>
                      <a:r>
                        <a:rPr lang="sr-Latn-RS" baseline="0" dirty="0" err="1">
                          <a:solidFill>
                            <a:schemeClr val="tx1"/>
                          </a:solidFill>
                        </a:rPr>
                        <a:t>codec</a:t>
                      </a:r>
                      <a:r>
                        <a:rPr lang="sr-Latn-RS" baseline="0" dirty="0">
                          <a:solidFill>
                            <a:schemeClr val="tx1"/>
                          </a:solidFill>
                        </a:rPr>
                        <a:t> objektu na ponovno korišćenje.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Progress_Marker"/>
          <p:cNvSpPr/>
          <p:nvPr/>
        </p:nvSpPr>
        <p:spPr>
          <a:xfrm>
            <a:off x="1524000" y="6731000"/>
            <a:ext cx="5579390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773735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Media </a:t>
            </a:r>
            <a:r>
              <a:rPr lang="en-US" dirty="0"/>
              <a:t>Crypto </a:t>
            </a:r>
            <a:r>
              <a:rPr lang="en-US" dirty="0" err="1"/>
              <a:t>funkcije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5324390"/>
              </p:ext>
            </p:extLst>
          </p:nvPr>
        </p:nvGraphicFramePr>
        <p:xfrm>
          <a:off x="1676400" y="1371600"/>
          <a:ext cx="8839200" cy="3200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Funkcija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Opis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bool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AMediaCrypto_isCryptoSchemeSupported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const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AMediaUUID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200" b="1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uuid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);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Proverava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da li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postoji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r-Latn-RS" dirty="0">
                          <a:solidFill>
                            <a:schemeClr val="tx1"/>
                          </a:solidFill>
                        </a:rPr>
                        <a:t>DRM </a:t>
                      </a:r>
                      <a:r>
                        <a:rPr lang="sr-Latn-RS" dirty="0" err="1">
                          <a:solidFill>
                            <a:schemeClr val="tx1"/>
                          </a:solidFill>
                        </a:rPr>
                        <a:t>plugin</a:t>
                      </a:r>
                      <a:r>
                        <a:rPr lang="sr-Latn-RS" dirty="0">
                          <a:solidFill>
                            <a:schemeClr val="tx1"/>
                          </a:solidFill>
                        </a:rPr>
                        <a:t> sa</a:t>
                      </a:r>
                      <a:r>
                        <a:rPr lang="en-US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r-Latn-RS">
                          <a:solidFill>
                            <a:schemeClr val="tx1"/>
                          </a:solidFill>
                        </a:rPr>
                        <a:t>oznakom </a:t>
                      </a:r>
                      <a:r>
                        <a:rPr lang="sr-Latn-RS" dirty="0" err="1">
                          <a:solidFill>
                            <a:schemeClr val="tx1"/>
                          </a:solidFill>
                        </a:rPr>
                        <a:t>uuid</a:t>
                      </a:r>
                      <a:r>
                        <a:rPr lang="sr-Latn-RS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AMediaCrypto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*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AMediaCrypto_new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const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AMediaUUID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200" b="1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uuid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const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void *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initData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size_t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initDataSize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);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>
                          <a:solidFill>
                            <a:schemeClr val="tx1"/>
                          </a:solidFill>
                        </a:rPr>
                        <a:t>Pravi novi </a:t>
                      </a:r>
                      <a:r>
                        <a:rPr lang="sr-Latn-RS" dirty="0" err="1">
                          <a:solidFill>
                            <a:schemeClr val="tx1"/>
                          </a:solidFill>
                        </a:rPr>
                        <a:t>crypto</a:t>
                      </a:r>
                      <a:r>
                        <a:rPr lang="sr-Latn-RS" baseline="0" dirty="0">
                          <a:solidFill>
                            <a:schemeClr val="tx1"/>
                          </a:solidFill>
                        </a:rPr>
                        <a:t> objekat.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void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AMediaCrypto_delete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AMediaCrypto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* </a:t>
                      </a:r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crypto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);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dirty="0" err="1">
                          <a:solidFill>
                            <a:schemeClr val="tx1"/>
                          </a:solidFill>
                        </a:rPr>
                        <a:t>Uništa</a:t>
                      </a:r>
                      <a:r>
                        <a:rPr lang="sr-Latn-R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r-Latn-RS" dirty="0" err="1">
                          <a:solidFill>
                            <a:schemeClr val="tx1"/>
                          </a:solidFill>
                        </a:rPr>
                        <a:t>crypto</a:t>
                      </a:r>
                      <a:r>
                        <a:rPr lang="sr-Latn-RS" dirty="0">
                          <a:solidFill>
                            <a:schemeClr val="tx1"/>
                          </a:solidFill>
                        </a:rPr>
                        <a:t> objekat.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bool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AMediaCrypto_requiresSecureDecoderComponent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const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char *mime);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dirty="0">
                          <a:solidFill>
                            <a:schemeClr val="tx1"/>
                          </a:solidFill>
                        </a:rPr>
                        <a:t>Zahtevanje</a:t>
                      </a:r>
                      <a:r>
                        <a:rPr lang="sr-Latn-RS" baseline="0" dirty="0">
                          <a:solidFill>
                            <a:schemeClr val="tx1"/>
                          </a:solidFill>
                        </a:rPr>
                        <a:t> korišćenje zaštićenog dekodera.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Progress_Marker"/>
          <p:cNvSpPr/>
          <p:nvPr/>
        </p:nvSpPr>
        <p:spPr>
          <a:xfrm>
            <a:off x="1524000" y="6731000"/>
            <a:ext cx="5579390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49048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E738B-3F47-4BBE-A2A6-465FDB57D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Media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C6071-EDCA-40D7-A64A-91AB9CE44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400" dirty="0"/>
              <a:t>Media framework u </a:t>
            </a:r>
            <a:r>
              <a:rPr lang="en-US" sz="1400" dirty="0" err="1"/>
              <a:t>Androidu</a:t>
            </a:r>
            <a:r>
              <a:rPr lang="en-US" sz="1400" dirty="0"/>
              <a:t> se </a:t>
            </a:r>
            <a:r>
              <a:rPr lang="en-US" sz="1400" dirty="0" err="1"/>
              <a:t>sastoji</a:t>
            </a:r>
            <a:r>
              <a:rPr lang="en-US" sz="1400" dirty="0"/>
              <a:t> od </a:t>
            </a:r>
            <a:r>
              <a:rPr lang="en-US" sz="1400" dirty="0" err="1"/>
              <a:t>nekoliko</a:t>
            </a:r>
            <a:r>
              <a:rPr lang="en-US" sz="1400" dirty="0"/>
              <a:t> </a:t>
            </a:r>
            <a:r>
              <a:rPr lang="en-US" sz="1400" dirty="0" err="1"/>
              <a:t>komponenti</a:t>
            </a:r>
            <a:r>
              <a:rPr lang="en-US" sz="1400" dirty="0"/>
              <a:t> </a:t>
            </a:r>
            <a:r>
              <a:rPr lang="en-US" sz="1400" dirty="0" err="1"/>
              <a:t>koje</a:t>
            </a:r>
            <a:r>
              <a:rPr lang="en-US" sz="1400" dirty="0"/>
              <a:t> </a:t>
            </a:r>
            <a:r>
              <a:rPr lang="en-US" sz="1400" dirty="0" err="1"/>
              <a:t>rade</a:t>
            </a:r>
            <a:r>
              <a:rPr lang="en-US" sz="1400" dirty="0"/>
              <a:t> </a:t>
            </a:r>
            <a:r>
              <a:rPr lang="en-US" sz="1400" dirty="0" err="1"/>
              <a:t>zajedno</a:t>
            </a:r>
            <a:r>
              <a:rPr lang="en-US" sz="1400" dirty="0"/>
              <a:t> </a:t>
            </a:r>
            <a:r>
              <a:rPr lang="en-US" sz="1400" dirty="0" err="1"/>
              <a:t>kako</a:t>
            </a:r>
            <a:r>
              <a:rPr lang="en-US" sz="1400" dirty="0"/>
              <a:t> bi </a:t>
            </a:r>
            <a:r>
              <a:rPr lang="en-US" sz="1400" dirty="0" err="1"/>
              <a:t>podržale</a:t>
            </a:r>
            <a:r>
              <a:rPr lang="en-US" sz="1400" dirty="0"/>
              <a:t> </a:t>
            </a:r>
            <a:r>
              <a:rPr lang="en-US" sz="1400" dirty="0" err="1"/>
              <a:t>reprodukciju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snimanje</a:t>
            </a:r>
            <a:r>
              <a:rPr lang="en-US" sz="1400" dirty="0"/>
              <a:t> audio </a:t>
            </a:r>
            <a:r>
              <a:rPr lang="en-US" sz="1400" dirty="0" err="1"/>
              <a:t>i</a:t>
            </a:r>
            <a:r>
              <a:rPr lang="en-US" sz="1400" dirty="0"/>
              <a:t> video </a:t>
            </a:r>
            <a:r>
              <a:rPr lang="en-US" sz="1400" dirty="0" err="1"/>
              <a:t>zapisa</a:t>
            </a:r>
            <a:r>
              <a:rPr lang="en-US" sz="1400" dirty="0"/>
              <a:t>. Ove </a:t>
            </a:r>
            <a:r>
              <a:rPr lang="en-US" sz="1400" dirty="0" err="1"/>
              <a:t>komponente</a:t>
            </a:r>
            <a:r>
              <a:rPr lang="en-US" sz="1400" dirty="0"/>
              <a:t> </a:t>
            </a:r>
            <a:r>
              <a:rPr lang="en-US" sz="1400" dirty="0" err="1"/>
              <a:t>uključuju</a:t>
            </a:r>
            <a:r>
              <a:rPr lang="en-US" sz="1400" dirty="0"/>
              <a:t>:</a:t>
            </a:r>
          </a:p>
          <a:p>
            <a:r>
              <a:rPr lang="en-US" sz="1400" b="1" dirty="0" err="1"/>
              <a:t>MediaPlayer</a:t>
            </a:r>
            <a:r>
              <a:rPr lang="en-US" sz="1400" dirty="0"/>
              <a:t>: </a:t>
            </a:r>
            <a:r>
              <a:rPr lang="en-US" sz="1400" dirty="0" err="1"/>
              <a:t>klasa</a:t>
            </a:r>
            <a:r>
              <a:rPr lang="en-US" sz="1400" dirty="0"/>
              <a:t> </a:t>
            </a:r>
            <a:r>
              <a:rPr lang="en-US" sz="1400" dirty="0" err="1"/>
              <a:t>koja</a:t>
            </a:r>
            <a:r>
              <a:rPr lang="en-US" sz="1400" dirty="0"/>
              <a:t> </a:t>
            </a:r>
            <a:r>
              <a:rPr lang="en-US" sz="1400" dirty="0" err="1"/>
              <a:t>pruža</a:t>
            </a:r>
            <a:r>
              <a:rPr lang="en-US" sz="1400" dirty="0"/>
              <a:t> </a:t>
            </a:r>
            <a:r>
              <a:rPr lang="en-US" sz="1400" dirty="0" err="1"/>
              <a:t>glavni</a:t>
            </a:r>
            <a:r>
              <a:rPr lang="en-US" sz="1400" dirty="0"/>
              <a:t> API za </a:t>
            </a:r>
            <a:r>
              <a:rPr lang="en-US" sz="1400" dirty="0" err="1"/>
              <a:t>reprodukciju</a:t>
            </a:r>
            <a:r>
              <a:rPr lang="en-US" sz="1400" dirty="0"/>
              <a:t> audio </a:t>
            </a:r>
            <a:r>
              <a:rPr lang="en-US" sz="1400" dirty="0" err="1"/>
              <a:t>i</a:t>
            </a:r>
            <a:r>
              <a:rPr lang="en-US" sz="1400" dirty="0"/>
              <a:t> video </a:t>
            </a:r>
            <a:r>
              <a:rPr lang="en-US" sz="1400" dirty="0" err="1"/>
              <a:t>zapisa</a:t>
            </a:r>
            <a:r>
              <a:rPr lang="en-US" sz="1400" dirty="0"/>
              <a:t> u </a:t>
            </a:r>
            <a:r>
              <a:rPr lang="en-US" sz="1400" dirty="0" err="1"/>
              <a:t>Androidu</a:t>
            </a:r>
            <a:r>
              <a:rPr lang="en-US" sz="1400" dirty="0"/>
              <a:t>. </a:t>
            </a:r>
          </a:p>
          <a:p>
            <a:r>
              <a:rPr lang="en-US" sz="1400" b="1" dirty="0" err="1"/>
              <a:t>MediaCodec</a:t>
            </a:r>
            <a:r>
              <a:rPr lang="en-US" sz="1400" dirty="0"/>
              <a:t>: </a:t>
            </a:r>
            <a:r>
              <a:rPr lang="en-US" sz="1400" dirty="0" err="1"/>
              <a:t>klasa</a:t>
            </a:r>
            <a:r>
              <a:rPr lang="en-US" sz="1400" dirty="0"/>
              <a:t> </a:t>
            </a:r>
            <a:r>
              <a:rPr lang="en-US" sz="1400" dirty="0" err="1"/>
              <a:t>koja</a:t>
            </a:r>
            <a:r>
              <a:rPr lang="en-US" sz="1400" dirty="0"/>
              <a:t> </a:t>
            </a:r>
            <a:r>
              <a:rPr lang="en-US" sz="1400" dirty="0" err="1"/>
              <a:t>pruža</a:t>
            </a:r>
            <a:r>
              <a:rPr lang="en-US" sz="1400" dirty="0"/>
              <a:t> </a:t>
            </a:r>
            <a:r>
              <a:rPr lang="en-US" sz="1400" dirty="0" err="1"/>
              <a:t>niži</a:t>
            </a:r>
            <a:r>
              <a:rPr lang="en-US" sz="1400" dirty="0"/>
              <a:t> </a:t>
            </a:r>
            <a:r>
              <a:rPr lang="en-US" sz="1400" dirty="0" err="1"/>
              <a:t>nivo</a:t>
            </a:r>
            <a:r>
              <a:rPr lang="en-US" sz="1400" dirty="0"/>
              <a:t> </a:t>
            </a:r>
            <a:r>
              <a:rPr lang="en-US" sz="1400" dirty="0" err="1"/>
              <a:t>pristupa</a:t>
            </a:r>
            <a:r>
              <a:rPr lang="en-US" sz="1400" dirty="0"/>
              <a:t> </a:t>
            </a:r>
            <a:r>
              <a:rPr lang="en-US" sz="1400" dirty="0" err="1"/>
              <a:t>kodecima</a:t>
            </a:r>
            <a:r>
              <a:rPr lang="en-US" sz="1400" dirty="0"/>
              <a:t> </a:t>
            </a:r>
            <a:r>
              <a:rPr lang="en-US" sz="1400" dirty="0" err="1"/>
              <a:t>koji</a:t>
            </a:r>
            <a:r>
              <a:rPr lang="en-US" sz="1400" dirty="0"/>
              <a:t> se </a:t>
            </a:r>
            <a:r>
              <a:rPr lang="en-US" sz="1400" dirty="0" err="1"/>
              <a:t>koriste</a:t>
            </a:r>
            <a:r>
              <a:rPr lang="en-US" sz="1400" dirty="0"/>
              <a:t> za </a:t>
            </a:r>
            <a:r>
              <a:rPr lang="en-US" sz="1400" dirty="0" err="1"/>
              <a:t>enkodiranje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dekodiranje</a:t>
            </a:r>
            <a:r>
              <a:rPr lang="en-US" sz="1400" dirty="0"/>
              <a:t> audio </a:t>
            </a:r>
            <a:r>
              <a:rPr lang="en-US" sz="1400" dirty="0" err="1"/>
              <a:t>i</a:t>
            </a:r>
            <a:r>
              <a:rPr lang="en-US" sz="1400" dirty="0"/>
              <a:t> video </a:t>
            </a:r>
            <a:r>
              <a:rPr lang="en-US" sz="1400" dirty="0" err="1"/>
              <a:t>zapisa</a:t>
            </a:r>
            <a:r>
              <a:rPr lang="en-US" sz="1400" dirty="0"/>
              <a:t>.</a:t>
            </a:r>
          </a:p>
          <a:p>
            <a:r>
              <a:rPr lang="en-US" sz="1400" b="1" dirty="0" err="1"/>
              <a:t>MediaDrm</a:t>
            </a:r>
            <a:r>
              <a:rPr lang="en-US" sz="1400" dirty="0"/>
              <a:t>: </a:t>
            </a:r>
            <a:r>
              <a:rPr lang="en-US" sz="1400" dirty="0" err="1"/>
              <a:t>klasa</a:t>
            </a:r>
            <a:r>
              <a:rPr lang="en-US" sz="1400" dirty="0"/>
              <a:t> </a:t>
            </a:r>
            <a:r>
              <a:rPr lang="en-US" sz="1400" dirty="0" err="1"/>
              <a:t>koja</a:t>
            </a:r>
            <a:r>
              <a:rPr lang="en-US" sz="1400" dirty="0"/>
              <a:t> </a:t>
            </a:r>
            <a:r>
              <a:rPr lang="en-US" sz="1400" dirty="0" err="1"/>
              <a:t>pruža</a:t>
            </a:r>
            <a:r>
              <a:rPr lang="en-US" sz="1400" dirty="0"/>
              <a:t> </a:t>
            </a:r>
            <a:r>
              <a:rPr lang="en-US" sz="1400" dirty="0" err="1"/>
              <a:t>podršku</a:t>
            </a:r>
            <a:r>
              <a:rPr lang="en-US" sz="1400" dirty="0"/>
              <a:t> za </a:t>
            </a:r>
            <a:r>
              <a:rPr lang="en-US" sz="1400" dirty="0" err="1"/>
              <a:t>digitalno</a:t>
            </a:r>
            <a:r>
              <a:rPr lang="en-US" sz="1400" dirty="0"/>
              <a:t> </a:t>
            </a:r>
            <a:r>
              <a:rPr lang="en-US" sz="1400" dirty="0" err="1"/>
              <a:t>upravljanje</a:t>
            </a:r>
            <a:r>
              <a:rPr lang="en-US" sz="1400" dirty="0"/>
              <a:t> </a:t>
            </a:r>
            <a:r>
              <a:rPr lang="en-US" sz="1400" dirty="0" err="1"/>
              <a:t>pravima</a:t>
            </a:r>
            <a:r>
              <a:rPr lang="en-US" sz="1400" dirty="0"/>
              <a:t> (DRM) audio </a:t>
            </a:r>
            <a:r>
              <a:rPr lang="en-US" sz="1400" dirty="0" err="1"/>
              <a:t>i</a:t>
            </a:r>
            <a:r>
              <a:rPr lang="en-US" sz="1400" dirty="0"/>
              <a:t> video </a:t>
            </a:r>
            <a:r>
              <a:rPr lang="en-US" sz="1400" dirty="0" err="1"/>
              <a:t>sadržaja</a:t>
            </a:r>
            <a:r>
              <a:rPr lang="en-US" sz="1400" dirty="0"/>
              <a:t>.</a:t>
            </a:r>
          </a:p>
          <a:p>
            <a:r>
              <a:rPr lang="en-US" sz="1400" b="1" dirty="0" err="1"/>
              <a:t>MediaRecorder</a:t>
            </a:r>
            <a:r>
              <a:rPr lang="en-US" sz="1400" dirty="0"/>
              <a:t>: </a:t>
            </a:r>
            <a:r>
              <a:rPr lang="en-US" sz="1400" dirty="0" err="1"/>
              <a:t>klasa</a:t>
            </a:r>
            <a:r>
              <a:rPr lang="en-US" sz="1400" dirty="0"/>
              <a:t> </a:t>
            </a:r>
            <a:r>
              <a:rPr lang="en-US" sz="1400" dirty="0" err="1"/>
              <a:t>koja</a:t>
            </a:r>
            <a:r>
              <a:rPr lang="en-US" sz="1400" dirty="0"/>
              <a:t> </a:t>
            </a:r>
            <a:r>
              <a:rPr lang="en-US" sz="1400" dirty="0" err="1"/>
              <a:t>pruža</a:t>
            </a:r>
            <a:r>
              <a:rPr lang="en-US" sz="1400" dirty="0"/>
              <a:t> </a:t>
            </a:r>
            <a:r>
              <a:rPr lang="en-US" sz="1400" dirty="0" err="1"/>
              <a:t>glavni</a:t>
            </a:r>
            <a:r>
              <a:rPr lang="en-US" sz="1400" dirty="0"/>
              <a:t> API za </a:t>
            </a:r>
            <a:r>
              <a:rPr lang="en-US" sz="1400" dirty="0" err="1"/>
              <a:t>snimanje</a:t>
            </a:r>
            <a:r>
              <a:rPr lang="en-US" sz="1400" dirty="0"/>
              <a:t> audio </a:t>
            </a:r>
            <a:r>
              <a:rPr lang="en-US" sz="1400" dirty="0" err="1"/>
              <a:t>i</a:t>
            </a:r>
            <a:r>
              <a:rPr lang="en-US" sz="1400" dirty="0"/>
              <a:t> video </a:t>
            </a:r>
            <a:r>
              <a:rPr lang="en-US" sz="1400" dirty="0" err="1"/>
              <a:t>zapisa</a:t>
            </a:r>
            <a:r>
              <a:rPr lang="en-US" sz="1400" dirty="0"/>
              <a:t> u </a:t>
            </a:r>
            <a:r>
              <a:rPr lang="en-US" sz="1400" dirty="0" err="1"/>
              <a:t>Androidu</a:t>
            </a:r>
            <a:r>
              <a:rPr lang="en-US" sz="1400" dirty="0"/>
              <a:t>.</a:t>
            </a:r>
          </a:p>
          <a:p>
            <a:r>
              <a:rPr lang="en-US" sz="1400" b="1" dirty="0" err="1"/>
              <a:t>MediaController</a:t>
            </a:r>
            <a:r>
              <a:rPr lang="en-US" sz="1400" dirty="0"/>
              <a:t>: </a:t>
            </a:r>
            <a:r>
              <a:rPr lang="en-US" sz="1400" dirty="0" err="1"/>
              <a:t>klasa</a:t>
            </a:r>
            <a:r>
              <a:rPr lang="en-US" sz="1400" dirty="0"/>
              <a:t> </a:t>
            </a:r>
            <a:r>
              <a:rPr lang="en-US" sz="1400" dirty="0" err="1"/>
              <a:t>koja</a:t>
            </a:r>
            <a:r>
              <a:rPr lang="en-US" sz="1400" dirty="0"/>
              <a:t> </a:t>
            </a:r>
            <a:r>
              <a:rPr lang="en-US" sz="1400" dirty="0" err="1"/>
              <a:t>pruža</a:t>
            </a:r>
            <a:r>
              <a:rPr lang="en-US" sz="1400" dirty="0"/>
              <a:t> </a:t>
            </a:r>
            <a:r>
              <a:rPr lang="en-US" sz="1400" dirty="0" err="1"/>
              <a:t>jednostavan</a:t>
            </a:r>
            <a:r>
              <a:rPr lang="en-US" sz="1400" dirty="0"/>
              <a:t> </a:t>
            </a:r>
            <a:r>
              <a:rPr lang="en-US" sz="1400" dirty="0" err="1"/>
              <a:t>način</a:t>
            </a:r>
            <a:r>
              <a:rPr lang="en-US" sz="1400" dirty="0"/>
              <a:t> za </a:t>
            </a:r>
            <a:r>
              <a:rPr lang="en-US" sz="1400" dirty="0" err="1"/>
              <a:t>reprodukciju</a:t>
            </a:r>
            <a:r>
              <a:rPr lang="en-US" sz="1400" dirty="0"/>
              <a:t>, </a:t>
            </a:r>
            <a:r>
              <a:rPr lang="en-US" sz="1400" dirty="0" err="1"/>
              <a:t>pauzu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pretraživanje</a:t>
            </a:r>
            <a:r>
              <a:rPr lang="en-US" sz="1400" dirty="0"/>
              <a:t> </a:t>
            </a:r>
            <a:r>
              <a:rPr lang="en-US" sz="1400" dirty="0" err="1"/>
              <a:t>medijskih</a:t>
            </a:r>
            <a:r>
              <a:rPr lang="en-US" sz="1400" dirty="0"/>
              <a:t> </a:t>
            </a:r>
            <a:r>
              <a:rPr lang="en-US" sz="1400" dirty="0" err="1"/>
              <a:t>sadržaja</a:t>
            </a:r>
            <a:r>
              <a:rPr lang="en-US" sz="1400" dirty="0"/>
              <a:t>.</a:t>
            </a:r>
          </a:p>
          <a:p>
            <a:r>
              <a:rPr lang="en-US" sz="1400" b="1" dirty="0" err="1"/>
              <a:t>AudioManager</a:t>
            </a:r>
            <a:r>
              <a:rPr lang="en-US" sz="1400" dirty="0"/>
              <a:t>: </a:t>
            </a:r>
            <a:r>
              <a:rPr lang="en-US" sz="1400" dirty="0" err="1"/>
              <a:t>klasa</a:t>
            </a:r>
            <a:r>
              <a:rPr lang="en-US" sz="1400" dirty="0"/>
              <a:t> </a:t>
            </a:r>
            <a:r>
              <a:rPr lang="en-US" sz="1400" dirty="0" err="1"/>
              <a:t>koja</a:t>
            </a:r>
            <a:r>
              <a:rPr lang="en-US" sz="1400" dirty="0"/>
              <a:t> </a:t>
            </a:r>
            <a:r>
              <a:rPr lang="en-US" sz="1400" dirty="0" err="1"/>
              <a:t>pruža</a:t>
            </a:r>
            <a:r>
              <a:rPr lang="en-US" sz="1400" dirty="0"/>
              <a:t> </a:t>
            </a:r>
            <a:r>
              <a:rPr lang="en-US" sz="1400" dirty="0" err="1"/>
              <a:t>pristup</a:t>
            </a:r>
            <a:r>
              <a:rPr lang="en-US" sz="1400" dirty="0"/>
              <a:t> </a:t>
            </a:r>
            <a:r>
              <a:rPr lang="en-US" sz="1400" dirty="0" err="1"/>
              <a:t>podešavanjima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kontrolama</a:t>
            </a:r>
            <a:r>
              <a:rPr lang="en-US" sz="1400" dirty="0"/>
              <a:t> </a:t>
            </a:r>
            <a:r>
              <a:rPr lang="en-US" sz="1400" dirty="0" err="1"/>
              <a:t>zvuka</a:t>
            </a:r>
            <a:r>
              <a:rPr lang="en-US" sz="1400" dirty="0"/>
              <a:t> </a:t>
            </a:r>
            <a:r>
              <a:rPr lang="en-US" sz="1400" dirty="0" err="1"/>
              <a:t>uređaja</a:t>
            </a:r>
            <a:r>
              <a:rPr lang="en-US" sz="1400" dirty="0"/>
              <a:t>.</a:t>
            </a:r>
          </a:p>
          <a:p>
            <a:r>
              <a:rPr lang="en-US" sz="1400" b="1" dirty="0" err="1"/>
              <a:t>AudioTrack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b="1" dirty="0" err="1"/>
              <a:t>AudioRecord</a:t>
            </a:r>
            <a:r>
              <a:rPr lang="en-US" sz="1400" dirty="0"/>
              <a:t>: </a:t>
            </a:r>
            <a:r>
              <a:rPr lang="en-US" sz="1400" dirty="0" err="1"/>
              <a:t>klase</a:t>
            </a:r>
            <a:r>
              <a:rPr lang="en-US" sz="1400" dirty="0"/>
              <a:t> </a:t>
            </a:r>
            <a:r>
              <a:rPr lang="en-US" sz="1400" dirty="0" err="1"/>
              <a:t>koje</a:t>
            </a:r>
            <a:r>
              <a:rPr lang="en-US" sz="1400" dirty="0"/>
              <a:t> </a:t>
            </a:r>
            <a:r>
              <a:rPr lang="en-US" sz="1400" dirty="0" err="1"/>
              <a:t>pružaju</a:t>
            </a:r>
            <a:r>
              <a:rPr lang="en-US" sz="1400" dirty="0"/>
              <a:t> </a:t>
            </a:r>
            <a:r>
              <a:rPr lang="en-US" sz="1400" dirty="0" err="1"/>
              <a:t>niži</a:t>
            </a:r>
            <a:r>
              <a:rPr lang="en-US" sz="1400" dirty="0"/>
              <a:t> </a:t>
            </a:r>
            <a:r>
              <a:rPr lang="en-US" sz="1400" dirty="0" err="1"/>
              <a:t>nivo</a:t>
            </a:r>
            <a:r>
              <a:rPr lang="en-US" sz="1400" dirty="0"/>
              <a:t> </a:t>
            </a:r>
            <a:r>
              <a:rPr lang="en-US" sz="1400" dirty="0" err="1"/>
              <a:t>pristupa</a:t>
            </a:r>
            <a:r>
              <a:rPr lang="en-US" sz="1400" dirty="0"/>
              <a:t> </a:t>
            </a:r>
            <a:r>
              <a:rPr lang="en-US" sz="1400" dirty="0" err="1"/>
              <a:t>ulazu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izlazu</a:t>
            </a:r>
            <a:r>
              <a:rPr lang="en-US" sz="1400" dirty="0"/>
              <a:t> </a:t>
            </a:r>
            <a:r>
              <a:rPr lang="en-US" sz="1400" dirty="0" err="1"/>
              <a:t>zvuka</a:t>
            </a:r>
            <a:r>
              <a:rPr lang="en-US" sz="1400" dirty="0"/>
              <a:t> </a:t>
            </a:r>
            <a:r>
              <a:rPr lang="en-US" sz="1400" dirty="0" err="1"/>
              <a:t>na</a:t>
            </a:r>
            <a:r>
              <a:rPr lang="en-US" sz="1400" dirty="0"/>
              <a:t> </a:t>
            </a:r>
            <a:r>
              <a:rPr lang="en-US" sz="1400" dirty="0" err="1"/>
              <a:t>uređaju</a:t>
            </a:r>
            <a:r>
              <a:rPr lang="en-US" sz="1400" dirty="0"/>
              <a:t>.</a:t>
            </a:r>
          </a:p>
          <a:p>
            <a:r>
              <a:rPr lang="en-US" sz="1400" b="1" dirty="0"/>
              <a:t>Camera</a:t>
            </a:r>
            <a:r>
              <a:rPr lang="en-US" sz="1400" dirty="0"/>
              <a:t>: </a:t>
            </a:r>
            <a:r>
              <a:rPr lang="en-US" sz="1400" dirty="0" err="1"/>
              <a:t>klasa</a:t>
            </a:r>
            <a:r>
              <a:rPr lang="en-US" sz="1400" dirty="0"/>
              <a:t> </a:t>
            </a:r>
            <a:r>
              <a:rPr lang="en-US" sz="1400" dirty="0" err="1"/>
              <a:t>koja</a:t>
            </a:r>
            <a:r>
              <a:rPr lang="en-US" sz="1400" dirty="0"/>
              <a:t> </a:t>
            </a:r>
            <a:r>
              <a:rPr lang="en-US" sz="1400" dirty="0" err="1"/>
              <a:t>pruža</a:t>
            </a:r>
            <a:r>
              <a:rPr lang="en-US" sz="1400" dirty="0"/>
              <a:t> </a:t>
            </a:r>
            <a:r>
              <a:rPr lang="en-US" sz="1400" dirty="0" err="1"/>
              <a:t>pristup</a:t>
            </a:r>
            <a:r>
              <a:rPr lang="en-US" sz="1400" dirty="0"/>
              <a:t> </a:t>
            </a:r>
            <a:r>
              <a:rPr lang="en-US" sz="1400" dirty="0" err="1"/>
              <a:t>kameri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funkcijama</a:t>
            </a:r>
            <a:r>
              <a:rPr lang="en-US" sz="1400" dirty="0"/>
              <a:t> </a:t>
            </a:r>
            <a:r>
              <a:rPr lang="en-US" sz="1400" dirty="0" err="1"/>
              <a:t>kamere</a:t>
            </a:r>
            <a:r>
              <a:rPr lang="en-US" sz="1400" dirty="0"/>
              <a:t> </a:t>
            </a:r>
            <a:r>
              <a:rPr lang="en-US" sz="1400" dirty="0" err="1"/>
              <a:t>uređaja</a:t>
            </a:r>
            <a:r>
              <a:rPr lang="en-US" sz="1400" dirty="0"/>
              <a:t>.</a:t>
            </a:r>
          </a:p>
          <a:p>
            <a:pPr marL="0" indent="0">
              <a:buNone/>
            </a:pPr>
            <a:r>
              <a:rPr lang="en-US" sz="1400" dirty="0" err="1"/>
              <a:t>Sve</a:t>
            </a:r>
            <a:r>
              <a:rPr lang="en-US" sz="1400" dirty="0"/>
              <a:t> </a:t>
            </a:r>
            <a:r>
              <a:rPr lang="en-US" sz="1400" dirty="0" err="1"/>
              <a:t>ove</a:t>
            </a:r>
            <a:r>
              <a:rPr lang="en-US" sz="1400" dirty="0"/>
              <a:t> </a:t>
            </a:r>
            <a:r>
              <a:rPr lang="en-US" sz="1400" dirty="0" err="1"/>
              <a:t>klase</a:t>
            </a:r>
            <a:r>
              <a:rPr lang="en-US" sz="1400" dirty="0"/>
              <a:t> </a:t>
            </a:r>
            <a:r>
              <a:rPr lang="en-US" sz="1400" dirty="0" err="1"/>
              <a:t>su</a:t>
            </a:r>
            <a:r>
              <a:rPr lang="en-US" sz="1400" dirty="0"/>
              <a:t> deo </a:t>
            </a:r>
            <a:r>
              <a:rPr lang="en-US" sz="1400" dirty="0" err="1"/>
              <a:t>android.media</a:t>
            </a:r>
            <a:r>
              <a:rPr lang="en-US" sz="1400" dirty="0"/>
              <a:t> </a:t>
            </a:r>
            <a:r>
              <a:rPr lang="en-US" sz="1400" dirty="0" err="1"/>
              <a:t>paketa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mogu</a:t>
            </a:r>
            <a:r>
              <a:rPr lang="en-US" sz="1400" dirty="0"/>
              <a:t> se </a:t>
            </a:r>
            <a:r>
              <a:rPr lang="en-US" sz="1400" dirty="0" err="1"/>
              <a:t>koristiti</a:t>
            </a:r>
            <a:r>
              <a:rPr lang="en-US" sz="1400" dirty="0"/>
              <a:t> za </a:t>
            </a:r>
            <a:r>
              <a:rPr lang="en-US" sz="1400" dirty="0" err="1"/>
              <a:t>stvaranje</a:t>
            </a:r>
            <a:r>
              <a:rPr lang="en-US" sz="1400" dirty="0"/>
              <a:t> </a:t>
            </a:r>
            <a:r>
              <a:rPr lang="en-US" sz="1400" dirty="0" err="1"/>
              <a:t>bogatih</a:t>
            </a:r>
            <a:r>
              <a:rPr lang="en-US" sz="1400" dirty="0"/>
              <a:t> </a:t>
            </a:r>
            <a:r>
              <a:rPr lang="en-US" sz="1400" dirty="0" err="1"/>
              <a:t>multimedijskih</a:t>
            </a:r>
            <a:r>
              <a:rPr lang="en-US" sz="1400" dirty="0"/>
              <a:t> </a:t>
            </a:r>
            <a:r>
              <a:rPr lang="en-US" sz="1400" dirty="0" err="1"/>
              <a:t>iskustava</a:t>
            </a:r>
            <a:r>
              <a:rPr lang="en-US" sz="1400" dirty="0"/>
              <a:t> u Android </a:t>
            </a:r>
            <a:r>
              <a:rPr lang="en-US" sz="1400" dirty="0" err="1"/>
              <a:t>aplikacijama</a:t>
            </a:r>
            <a:r>
              <a:rPr lang="en-US" sz="1400" dirty="0"/>
              <a:t>.</a:t>
            </a:r>
          </a:p>
          <a:p>
            <a:pPr marL="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063940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Agenda</a:t>
            </a:r>
          </a:p>
        </p:txBody>
      </p:sp>
      <p:sp>
        <p:nvSpPr>
          <p:cNvPr id="17411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1981200" y="1600203"/>
            <a:ext cx="8363272" cy="4525963"/>
          </a:xfrm>
        </p:spPr>
        <p:txBody>
          <a:bodyPr/>
          <a:lstStyle/>
          <a:p>
            <a:r>
              <a:rPr lang="sr-Latn-RS" dirty="0"/>
              <a:t>Uvod</a:t>
            </a:r>
          </a:p>
          <a:p>
            <a:r>
              <a:rPr lang="en-US" dirty="0" err="1"/>
              <a:t>Arhitektura</a:t>
            </a:r>
            <a:endParaRPr lang="sr-Latn-RS" dirty="0"/>
          </a:p>
          <a:p>
            <a:r>
              <a:rPr lang="sr-Latn-RS" dirty="0" err="1"/>
              <a:t>MediaCodec</a:t>
            </a:r>
            <a:r>
              <a:rPr lang="sr-Latn-RS" dirty="0"/>
              <a:t> sprege</a:t>
            </a:r>
          </a:p>
          <a:p>
            <a:r>
              <a:rPr lang="sr-Latn-RS" dirty="0" err="1">
                <a:solidFill>
                  <a:srgbClr val="FF0000"/>
                </a:solidFill>
              </a:rPr>
              <a:t>ExoPlayer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err="1"/>
              <a:t>Primeri</a:t>
            </a:r>
            <a:endParaRPr lang="sr-Latn-RS" dirty="0"/>
          </a:p>
          <a:p>
            <a:endParaRPr lang="sr-Latn-R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7412" name="Rectangle 2"/>
          <p:cNvSpPr>
            <a:spLocks noChangeArrowheads="1"/>
          </p:cNvSpPr>
          <p:nvPr/>
        </p:nvSpPr>
        <p:spPr bwMode="auto">
          <a:xfrm flipV="1">
            <a:off x="8134353" y="-2036872"/>
            <a:ext cx="35861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Progress_Marker"/>
          <p:cNvSpPr/>
          <p:nvPr/>
        </p:nvSpPr>
        <p:spPr>
          <a:xfrm>
            <a:off x="1524003" y="6731000"/>
            <a:ext cx="5734373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0691914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altLang="en-US" dirty="0">
                <a:cs typeface="Arial" panose="020B0604020202020204" pitchFamily="34" charset="0"/>
              </a:rPr>
              <a:t>ExoPlayer: </a:t>
            </a:r>
            <a:r>
              <a:rPr lang="en-US" altLang="en-US" dirty="0" err="1">
                <a:cs typeface="Arial" panose="020B0604020202020204" pitchFamily="34" charset="0"/>
              </a:rPr>
              <a:t>pregled</a:t>
            </a:r>
            <a:endParaRPr lang="en-US" altLang="en-US" dirty="0"/>
          </a:p>
        </p:txBody>
      </p:sp>
      <p:sp>
        <p:nvSpPr>
          <p:cNvPr id="17411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1981200" y="1600203"/>
            <a:ext cx="8363272" cy="4525963"/>
          </a:xfrm>
        </p:spPr>
        <p:txBody>
          <a:bodyPr/>
          <a:lstStyle/>
          <a:p>
            <a:r>
              <a:rPr lang="sr-Latn-RS" sz="2000" dirty="0"/>
              <a:t>Aplikativni </a:t>
            </a:r>
            <a:r>
              <a:rPr lang="sr-Latn-RS" sz="2000" dirty="0" err="1"/>
              <a:t>MediaPlayer</a:t>
            </a:r>
            <a:r>
              <a:rPr lang="sr-Latn-RS" sz="2000" dirty="0"/>
              <a:t> za Android</a:t>
            </a:r>
          </a:p>
          <a:p>
            <a:r>
              <a:rPr lang="sr-Latn-RS" sz="2000" dirty="0"/>
              <a:t>Izgrađen na spregama niskog nivoa: </a:t>
            </a:r>
            <a:r>
              <a:rPr lang="sr-Latn-RS" sz="2000" dirty="0" err="1"/>
              <a:t>MediaCodec</a:t>
            </a:r>
            <a:endParaRPr lang="sr-Latn-RS" sz="2000" dirty="0"/>
          </a:p>
          <a:p>
            <a:r>
              <a:rPr lang="sr-Latn-RS" sz="2000" dirty="0"/>
              <a:t>Razvijen od strane Google</a:t>
            </a:r>
          </a:p>
          <a:p>
            <a:r>
              <a:rPr lang="sr-Latn-RS" sz="2000" dirty="0"/>
              <a:t>Open-</a:t>
            </a:r>
            <a:r>
              <a:rPr lang="sr-Latn-RS" sz="2000" dirty="0" err="1"/>
              <a:t>source</a:t>
            </a:r>
            <a:endParaRPr lang="sr-Latn-RS" sz="2000" dirty="0"/>
          </a:p>
          <a:p>
            <a:r>
              <a:rPr lang="sr-Latn-RS" sz="2000" dirty="0"/>
              <a:t>Ima ugrađenu podršku za adaptivne standarde</a:t>
            </a:r>
          </a:p>
          <a:p>
            <a:endParaRPr lang="sr-Latn-RS" sz="2000" dirty="0"/>
          </a:p>
          <a:p>
            <a:r>
              <a:rPr lang="sr-Latn-RS" sz="2000" dirty="0"/>
              <a:t>Već se koristi kao multimedijalni </a:t>
            </a:r>
            <a:r>
              <a:rPr lang="sr-Latn-RS" sz="2000" dirty="0" err="1"/>
              <a:t>player</a:t>
            </a:r>
            <a:r>
              <a:rPr lang="sr-Latn-RS" sz="2000" dirty="0"/>
              <a:t> u nekim Google aplikacijama:</a:t>
            </a:r>
          </a:p>
          <a:p>
            <a:pPr lvl="1"/>
            <a:r>
              <a:rPr lang="sr-Latn-RS" sz="1800" dirty="0" err="1"/>
              <a:t>Youtube</a:t>
            </a:r>
            <a:endParaRPr lang="sr-Latn-RS" sz="1800" dirty="0"/>
          </a:p>
          <a:p>
            <a:pPr lvl="1"/>
            <a:r>
              <a:rPr lang="sr-Latn-RS" sz="1800" dirty="0"/>
              <a:t>Google </a:t>
            </a:r>
            <a:r>
              <a:rPr lang="sr-Latn-RS" sz="1800" dirty="0" err="1"/>
              <a:t>Play</a:t>
            </a:r>
            <a:r>
              <a:rPr lang="sr-Latn-RS" sz="1800" dirty="0"/>
              <a:t> </a:t>
            </a:r>
            <a:r>
              <a:rPr lang="sr-Latn-RS" sz="1800" dirty="0" err="1"/>
              <a:t>Movies</a:t>
            </a:r>
            <a:endParaRPr lang="sr-Latn-R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7412" name="Rectangle 2"/>
          <p:cNvSpPr>
            <a:spLocks noChangeArrowheads="1"/>
          </p:cNvSpPr>
          <p:nvPr/>
        </p:nvSpPr>
        <p:spPr bwMode="auto">
          <a:xfrm flipV="1">
            <a:off x="8134353" y="-2036872"/>
            <a:ext cx="35861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27650" name="Picture 2" descr="http://icons.iconarchive.com/icons/marcus-roberto/google-play/512/Google-Play-Movies-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3169" y="5623762"/>
            <a:ext cx="664046" cy="66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6" descr="http://www.clipartbest.com/cliparts/yco/gja/ycogjae7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3" y="5562603"/>
            <a:ext cx="786369" cy="78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gress_Marker"/>
          <p:cNvSpPr/>
          <p:nvPr/>
        </p:nvSpPr>
        <p:spPr>
          <a:xfrm>
            <a:off x="1524000" y="6731000"/>
            <a:ext cx="5889356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253328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err="1">
                <a:cs typeface="Arial" panose="020B0604020202020204" pitchFamily="34" charset="0"/>
              </a:rPr>
              <a:t>ExoPlayer</a:t>
            </a:r>
            <a:r>
              <a:rPr lang="en-US" altLang="en-US" dirty="0"/>
              <a:t>: </a:t>
            </a:r>
            <a:r>
              <a:rPr lang="en-US" altLang="en-US" dirty="0" err="1"/>
              <a:t>pregled</a:t>
            </a:r>
            <a:endParaRPr lang="en-US" altLang="en-US" dirty="0"/>
          </a:p>
        </p:txBody>
      </p:sp>
      <p:sp>
        <p:nvSpPr>
          <p:cNvPr id="17411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1981200" y="1600203"/>
            <a:ext cx="8363272" cy="4525963"/>
          </a:xfrm>
        </p:spPr>
        <p:txBody>
          <a:bodyPr/>
          <a:lstStyle/>
          <a:p>
            <a:r>
              <a:rPr lang="sr-Latn-RS" sz="2000" dirty="0"/>
              <a:t>Ima podršku za:</a:t>
            </a:r>
          </a:p>
          <a:p>
            <a:pPr lvl="1"/>
            <a:r>
              <a:rPr lang="sr-Latn-RS" sz="1800" dirty="0"/>
              <a:t>DASH i </a:t>
            </a:r>
            <a:r>
              <a:rPr lang="sr-Latn-RS" sz="1800" dirty="0" err="1"/>
              <a:t>SmoothStreaming</a:t>
            </a:r>
            <a:r>
              <a:rPr lang="sr-Latn-RS" sz="1800" dirty="0"/>
              <a:t> adaptivne formate</a:t>
            </a:r>
          </a:p>
          <a:p>
            <a:pPr lvl="1"/>
            <a:r>
              <a:rPr lang="sr-Latn-RS" sz="1800" dirty="0"/>
              <a:t>DRM</a:t>
            </a:r>
          </a:p>
          <a:p>
            <a:pPr lvl="1"/>
            <a:r>
              <a:rPr lang="sr-Latn-RS" sz="1800" dirty="0"/>
              <a:t>Lako </a:t>
            </a:r>
            <a:r>
              <a:rPr lang="sr-Latn-RS" sz="1800" dirty="0" err="1"/>
              <a:t>proširiv</a:t>
            </a:r>
            <a:endParaRPr lang="sr-Latn-RS" sz="1800" dirty="0"/>
          </a:p>
          <a:p>
            <a:endParaRPr lang="en-US" sz="2000" dirty="0"/>
          </a:p>
          <a:p>
            <a:pPr lvl="1"/>
            <a:r>
              <a:rPr lang="sr-Latn-RS" sz="1800" dirty="0"/>
              <a:t>Napredni korisnici </a:t>
            </a:r>
            <a:r>
              <a:rPr lang="en-US" sz="1800" dirty="0" err="1"/>
              <a:t>mogu</a:t>
            </a:r>
            <a:r>
              <a:rPr lang="en-US" sz="1800" dirty="0"/>
              <a:t> </a:t>
            </a:r>
            <a:r>
              <a:rPr lang="sr-Latn-RS" sz="1800" dirty="0"/>
              <a:t>da menjaju ponašanje player-a:</a:t>
            </a:r>
            <a:endParaRPr lang="en-US" sz="1800" dirty="0"/>
          </a:p>
          <a:p>
            <a:pPr lvl="2"/>
            <a:r>
              <a:rPr lang="sr-Latn-RS" sz="1600" dirty="0"/>
              <a:t>Promena načina </a:t>
            </a:r>
            <a:r>
              <a:rPr lang="sr-Latn-RS" sz="1600" dirty="0" err="1"/>
              <a:t>baferovanja</a:t>
            </a:r>
            <a:endParaRPr lang="sr-Latn-RS" sz="1600" dirty="0"/>
          </a:p>
          <a:p>
            <a:pPr lvl="2"/>
            <a:r>
              <a:rPr lang="sr-Latn-RS" sz="1600" dirty="0"/>
              <a:t>Mogućnost </a:t>
            </a:r>
            <a:r>
              <a:rPr lang="sr-Latn-RS" sz="1600" dirty="0" err="1"/>
              <a:t>keširanja</a:t>
            </a:r>
            <a:endParaRPr lang="sr-Latn-RS" sz="1600" dirty="0"/>
          </a:p>
          <a:p>
            <a:pPr lvl="2"/>
            <a:r>
              <a:rPr lang="sr-Latn-RS" sz="1600" dirty="0"/>
              <a:t>Dodavanje novih tipova izvora multimedijalnog sadržaja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7412" name="Rectangle 2"/>
          <p:cNvSpPr>
            <a:spLocks noChangeArrowheads="1"/>
          </p:cNvSpPr>
          <p:nvPr/>
        </p:nvSpPr>
        <p:spPr bwMode="auto">
          <a:xfrm flipV="1">
            <a:off x="8134353" y="-2036872"/>
            <a:ext cx="35861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Progress_Marker"/>
          <p:cNvSpPr/>
          <p:nvPr/>
        </p:nvSpPr>
        <p:spPr>
          <a:xfrm>
            <a:off x="1524003" y="6731000"/>
            <a:ext cx="6044339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343354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err="1">
                <a:cs typeface="Arial" panose="020B0604020202020204" pitchFamily="34" charset="0"/>
              </a:rPr>
              <a:t>ExoPlayer</a:t>
            </a:r>
            <a:r>
              <a:rPr lang="en-US" altLang="en-US" dirty="0">
                <a:cs typeface="Arial" panose="020B0604020202020204" pitchFamily="34" charset="0"/>
              </a:rPr>
              <a:t>: media codec </a:t>
            </a:r>
            <a:r>
              <a:rPr lang="en-US" altLang="en-US" dirty="0" err="1">
                <a:cs typeface="Arial" panose="020B0604020202020204" pitchFamily="34" charset="0"/>
              </a:rPr>
              <a:t>sprega</a:t>
            </a:r>
            <a:endParaRPr lang="en-US" altLang="en-US" dirty="0"/>
          </a:p>
        </p:txBody>
      </p:sp>
      <p:sp>
        <p:nvSpPr>
          <p:cNvPr id="17411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1981200" y="1600203"/>
            <a:ext cx="8363272" cy="4525963"/>
          </a:xfrm>
        </p:spPr>
        <p:txBody>
          <a:bodyPr/>
          <a:lstStyle/>
          <a:p>
            <a:r>
              <a:rPr lang="sr-Latn-RS" sz="2000" dirty="0"/>
              <a:t>Programeri su sada u mogućnosti da razviju aplikativni </a:t>
            </a:r>
            <a:r>
              <a:rPr lang="sr-Latn-RS" sz="2000" dirty="0" err="1"/>
              <a:t>media</a:t>
            </a:r>
            <a:r>
              <a:rPr lang="sr-Latn-RS" sz="2000" dirty="0"/>
              <a:t> </a:t>
            </a:r>
            <a:r>
              <a:rPr lang="sr-Latn-RS" sz="2000" dirty="0" err="1"/>
              <a:t>player</a:t>
            </a:r>
            <a:r>
              <a:rPr lang="sr-Latn-RS" sz="2000" dirty="0"/>
              <a:t>, pri čemu će programska logika </a:t>
            </a:r>
            <a:r>
              <a:rPr lang="sr-Latn-RS" sz="2000" dirty="0" err="1"/>
              <a:t>player</a:t>
            </a:r>
            <a:r>
              <a:rPr lang="sr-Latn-RS" sz="2000" dirty="0"/>
              <a:t>-a biti na aplikativnom nivou: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7412" name="Rectangle 2"/>
          <p:cNvSpPr>
            <a:spLocks noChangeArrowheads="1"/>
          </p:cNvSpPr>
          <p:nvPr/>
        </p:nvSpPr>
        <p:spPr bwMode="auto">
          <a:xfrm flipV="1">
            <a:off x="8134353" y="-2036872"/>
            <a:ext cx="35861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552" y="2895600"/>
            <a:ext cx="7315200" cy="3167004"/>
          </a:xfrm>
          <a:prstGeom prst="rect">
            <a:avLst/>
          </a:prstGeom>
        </p:spPr>
      </p:pic>
      <p:sp>
        <p:nvSpPr>
          <p:cNvPr id="2" name="Progress_Marker"/>
          <p:cNvSpPr/>
          <p:nvPr/>
        </p:nvSpPr>
        <p:spPr>
          <a:xfrm>
            <a:off x="1524000" y="6731000"/>
            <a:ext cx="6199322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9651657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altLang="en-US" dirty="0" err="1">
                <a:cs typeface="Arial" panose="020B0604020202020204" pitchFamily="34" charset="0"/>
              </a:rPr>
              <a:t>ExoPlayer</a:t>
            </a:r>
            <a:r>
              <a:rPr lang="sr-Latn-CS" altLang="en-US" dirty="0">
                <a:cs typeface="Arial" panose="020B0604020202020204" pitchFamily="34" charset="0"/>
              </a:rPr>
              <a:t>: </a:t>
            </a:r>
            <a:r>
              <a:rPr lang="en-US" altLang="en-US" dirty="0">
                <a:cs typeface="Arial" panose="020B0604020202020204" pitchFamily="34" charset="0"/>
              </a:rPr>
              <a:t>media codec </a:t>
            </a:r>
            <a:r>
              <a:rPr lang="en-US" altLang="en-US" dirty="0" err="1">
                <a:cs typeface="Arial" panose="020B0604020202020204" pitchFamily="34" charset="0"/>
              </a:rPr>
              <a:t>sprega</a:t>
            </a:r>
            <a:endParaRPr lang="en-US" altLang="en-US" dirty="0"/>
          </a:p>
        </p:txBody>
      </p:sp>
      <p:sp>
        <p:nvSpPr>
          <p:cNvPr id="17411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1981200" y="1600203"/>
            <a:ext cx="8363272" cy="4525963"/>
          </a:xfrm>
        </p:spPr>
        <p:txBody>
          <a:bodyPr/>
          <a:lstStyle/>
          <a:p>
            <a:r>
              <a:rPr lang="sr-Latn-RS" sz="2000" dirty="0"/>
              <a:t>Ili da prilagode način na koji se podaci dobavljaju, </a:t>
            </a:r>
            <a:r>
              <a:rPr lang="sr-Latn-RS" sz="2000" dirty="0" err="1"/>
              <a:t>baferuju</a:t>
            </a:r>
            <a:r>
              <a:rPr lang="sr-Latn-RS" sz="2000" dirty="0"/>
              <a:t> i </a:t>
            </a:r>
            <a:r>
              <a:rPr lang="sr-Latn-RS" sz="2000" dirty="0" err="1"/>
              <a:t>ekstrakuju</a:t>
            </a:r>
            <a:r>
              <a:rPr lang="sr-Latn-RS" sz="2000" dirty="0"/>
              <a:t> iz novih video formata ili adaptivnih usluga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7412" name="Rectangle 2"/>
          <p:cNvSpPr>
            <a:spLocks noChangeArrowheads="1"/>
          </p:cNvSpPr>
          <p:nvPr/>
        </p:nvSpPr>
        <p:spPr bwMode="auto">
          <a:xfrm flipV="1">
            <a:off x="8134353" y="-2036872"/>
            <a:ext cx="35861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552" y="2867412"/>
            <a:ext cx="7315200" cy="3513919"/>
          </a:xfrm>
          <a:prstGeom prst="rect">
            <a:avLst/>
          </a:prstGeom>
        </p:spPr>
      </p:pic>
      <p:sp>
        <p:nvSpPr>
          <p:cNvPr id="2" name="Progress_Marker"/>
          <p:cNvSpPr/>
          <p:nvPr/>
        </p:nvSpPr>
        <p:spPr>
          <a:xfrm>
            <a:off x="1524003" y="6731000"/>
            <a:ext cx="6354305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1504663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Agenda</a:t>
            </a:r>
          </a:p>
        </p:txBody>
      </p:sp>
      <p:sp>
        <p:nvSpPr>
          <p:cNvPr id="17411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1981200" y="1600203"/>
            <a:ext cx="8363272" cy="4525963"/>
          </a:xfrm>
        </p:spPr>
        <p:txBody>
          <a:bodyPr/>
          <a:lstStyle/>
          <a:p>
            <a:r>
              <a:rPr lang="sr-Latn-RS" dirty="0"/>
              <a:t>Uvod</a:t>
            </a:r>
          </a:p>
          <a:p>
            <a:r>
              <a:rPr lang="en-US" dirty="0" err="1"/>
              <a:t>Arhitektura</a:t>
            </a:r>
            <a:endParaRPr lang="sr-Latn-RS" dirty="0"/>
          </a:p>
          <a:p>
            <a:r>
              <a:rPr lang="sr-Latn-RS" dirty="0" err="1"/>
              <a:t>MediaCodec</a:t>
            </a:r>
            <a:r>
              <a:rPr lang="sr-Latn-RS" dirty="0"/>
              <a:t> sprege</a:t>
            </a:r>
          </a:p>
          <a:p>
            <a:r>
              <a:rPr lang="sr-Latn-RS" dirty="0" err="1"/>
              <a:t>ExoPlayer</a:t>
            </a:r>
            <a:endParaRPr lang="en-US" dirty="0"/>
          </a:p>
          <a:p>
            <a:r>
              <a:rPr lang="en-US" dirty="0" err="1">
                <a:solidFill>
                  <a:srgbClr val="FF0000"/>
                </a:solidFill>
              </a:rPr>
              <a:t>Primeri</a:t>
            </a:r>
            <a:endParaRPr lang="sr-Latn-RS" dirty="0">
              <a:solidFill>
                <a:srgbClr val="FF0000"/>
              </a:solidFill>
            </a:endParaRPr>
          </a:p>
          <a:p>
            <a:endParaRPr lang="sr-Latn-R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7412" name="Rectangle 2"/>
          <p:cNvSpPr>
            <a:spLocks noChangeArrowheads="1"/>
          </p:cNvSpPr>
          <p:nvPr/>
        </p:nvSpPr>
        <p:spPr bwMode="auto">
          <a:xfrm flipV="1">
            <a:off x="8134353" y="-2036872"/>
            <a:ext cx="35861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Progress_Marker"/>
          <p:cNvSpPr/>
          <p:nvPr/>
        </p:nvSpPr>
        <p:spPr>
          <a:xfrm>
            <a:off x="1524000" y="6731000"/>
            <a:ext cx="6509288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0001063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Primeri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Java Media Player primer</a:t>
            </a:r>
          </a:p>
          <a:p>
            <a:endParaRPr lang="en-US" dirty="0"/>
          </a:p>
          <a:p>
            <a:r>
              <a:rPr lang="en-US" dirty="0"/>
              <a:t>Media Codec primer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Progress_Marker"/>
          <p:cNvSpPr/>
          <p:nvPr/>
        </p:nvSpPr>
        <p:spPr>
          <a:xfrm>
            <a:off x="1524000" y="6731000"/>
            <a:ext cx="6664272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3284144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7D536-71BD-4C40-B4F3-8AAFD59B7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975" y="338667"/>
            <a:ext cx="9169400" cy="685800"/>
          </a:xfrm>
        </p:spPr>
        <p:txBody>
          <a:bodyPr/>
          <a:lstStyle/>
          <a:p>
            <a:r>
              <a:rPr lang="sr-Latn-RS" dirty="0"/>
              <a:t>1.korak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BFCE8-AE4D-4354-9C4C-79C74D543C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Manifest </a:t>
            </a:r>
            <a:r>
              <a:rPr lang="sr-Latn-RS" dirty="0" err="1"/>
              <a:t>permisije</a:t>
            </a:r>
            <a:endParaRPr lang="sr-Latn-RS" dirty="0"/>
          </a:p>
          <a:p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1759A8F-B87A-4FA9-AAAF-DF7A925047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8325" y="2562939"/>
            <a:ext cx="413385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r(--devsite-code-font-family)"/>
              </a:rPr>
              <a:t>&lt;uses-permission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ar(--devsite-code-font-family)"/>
              </a:rPr>
              <a:t>android:name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r(--devsite-code-font-family)"/>
              </a:rPr>
              <a:t>="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ar(--devsite-code-font-family)"/>
              </a:rPr>
              <a:t>android.permission.INTERNET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r(--devsite-code-font-family)"/>
              </a:rPr>
              <a:t>" /&gt;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FF22F80-5543-4834-8088-66076BEA1D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4525" y="2971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r(--devsite-code-font-family)"/>
              </a:rPr>
              <a:t>&lt;uses-permission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ar(--devsite-code-font-family)"/>
              </a:rPr>
              <a:t>android:name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r(--devsite-code-font-family)"/>
              </a:rPr>
              <a:t>="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ar(--devsite-code-font-family)"/>
              </a:rPr>
              <a:t>android.permission.WAKE_LOCK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r(--devsite-code-font-family)"/>
              </a:rPr>
              <a:t>" /&gt;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45592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7D536-71BD-4C40-B4F3-8AAFD59B7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025" y="114300"/>
            <a:ext cx="9169400" cy="685800"/>
          </a:xfrm>
        </p:spPr>
        <p:txBody>
          <a:bodyPr/>
          <a:lstStyle/>
          <a:p>
            <a:r>
              <a:rPr lang="sr-Latn-RS" dirty="0"/>
              <a:t>2. korak</a:t>
            </a: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54C573B-5865-425F-9028-E01EEE8F49F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76324" y="1833524"/>
            <a:ext cx="79724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ar(--devsite-code-font-family)"/>
              </a:rPr>
              <a:t>MediaPlayer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r(--devsite-code-font-family)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ar(--devsite-code-font-family)"/>
              </a:rPr>
              <a:t>mediaPlayer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r(--devsite-code-font-family)"/>
              </a:rPr>
              <a:t> =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ar(--devsite-code-font-family)"/>
              </a:rPr>
              <a:t>MediaPlayer.create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r(--devsite-code-font-family)"/>
              </a:rPr>
              <a:t>(context, R.raw.sound_file_1);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r(--devsite-code-font-family)"/>
              </a:rPr>
            </a:b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ar(--devsite-code-font-family)"/>
              </a:rPr>
              <a:t>mediaPlayer.start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r(--devsite-code-font-family)"/>
              </a:rPr>
              <a:t>(); 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33695D2-F16B-4D93-89D2-FDC6E76FD7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325" y="2733774"/>
            <a:ext cx="7972424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r(--devsite-code-font-family)"/>
              </a:rPr>
              <a:t>Uri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ar(--devsite-code-font-family)"/>
              </a:rPr>
              <a:t>myUri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r(--devsite-code-font-family)"/>
              </a:rPr>
              <a:t> = ....; // initialize Uri here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r(--devsite-code-font-family)"/>
              </a:rPr>
            </a:b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ar(--devsite-code-font-family)"/>
              </a:rPr>
              <a:t>MediaPlayer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r(--devsite-code-font-family)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ar(--devsite-code-font-family)"/>
              </a:rPr>
              <a:t>mediaPlayer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r(--devsite-code-font-family)"/>
              </a:rPr>
              <a:t> = new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ar(--devsite-code-font-family)"/>
              </a:rPr>
              <a:t>MediaPlayer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r(--devsite-code-font-family)"/>
              </a:rPr>
              <a:t>();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r(--devsite-code-font-family)"/>
              </a:rPr>
            </a:b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ar(--devsite-code-font-family)"/>
              </a:rPr>
              <a:t>mediaPlayer.setAudioAttributes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r(--devsite-code-font-family)"/>
              </a:rPr>
              <a:t>(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r(--devsite-code-font-family)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r(--devsite-code-font-family)"/>
              </a:rPr>
              <a:t>    new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ar(--devsite-code-font-family)"/>
              </a:rPr>
              <a:t>AudioAttributes.Builder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r(--devsite-code-font-family)"/>
              </a:rPr>
              <a:t>()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r(--devsite-code-font-family)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r(--devsite-code-font-family)"/>
              </a:rPr>
              <a:t>        .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ar(--devsite-code-font-family)"/>
              </a:rPr>
              <a:t>setContentType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r(--devsite-code-font-family)"/>
              </a:rPr>
              <a:t>(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ar(--devsite-code-font-family)"/>
              </a:rPr>
              <a:t>AudioAttributes.CONTENT_TYPE_MUSIC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r(--devsite-code-font-family)"/>
              </a:rPr>
              <a:t>)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r(--devsite-code-font-family)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r(--devsite-code-font-family)"/>
              </a:rPr>
              <a:t>        .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ar(--devsite-code-font-family)"/>
              </a:rPr>
              <a:t>setUsage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r(--devsite-code-font-family)"/>
              </a:rPr>
              <a:t>(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ar(--devsite-code-font-family)"/>
              </a:rPr>
              <a:t>AudioAttributes.USAGE_MEDIA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r(--devsite-code-font-family)"/>
              </a:rPr>
              <a:t>)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r(--devsite-code-font-family)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r(--devsite-code-font-family)"/>
              </a:rPr>
              <a:t>        .build()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r(--devsite-code-font-family)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r(--devsite-code-font-family)"/>
              </a:rPr>
              <a:t>);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r(--devsite-code-font-family)"/>
              </a:rPr>
            </a:b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ar(--devsite-code-font-family)"/>
              </a:rPr>
              <a:t>mediaPlayer.setDataSource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r(--devsite-code-font-family)"/>
              </a:rPr>
              <a:t>(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ar(--devsite-code-font-family)"/>
              </a:rPr>
              <a:t>getApplicationContext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r(--devsite-code-font-family)"/>
              </a:rPr>
              <a:t>(),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ar(--devsite-code-font-family)"/>
              </a:rPr>
              <a:t>myUri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r(--devsite-code-font-family)"/>
              </a:rPr>
              <a:t>);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r(--devsite-code-font-family)"/>
              </a:rPr>
            </a:b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ar(--devsite-code-font-family)"/>
              </a:rPr>
              <a:t>mediaPlayer.prepare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r(--devsite-code-font-family)"/>
              </a:rPr>
              <a:t>();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r(--devsite-code-font-family)"/>
              </a:rPr>
            </a:b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ar(--devsite-code-font-family)"/>
              </a:rPr>
              <a:t>mediaPlayer.start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r(--devsite-code-font-family)"/>
              </a:rPr>
              <a:t>();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00181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Java media player primer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95400"/>
            <a:ext cx="8229600" cy="5105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String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url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= http://....</a:t>
            </a:r>
          </a:p>
          <a:p>
            <a:pPr marL="0" indent="0">
              <a:buNone/>
            </a:pP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SurfaceHolder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holder = ....</a:t>
            </a:r>
            <a:b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MediaPlayer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player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= new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MediaPlayer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b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player.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setDataSource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url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player.setAudioStreamType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AudioManager.STREAM_MUSIC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player.setDisplay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(holder);</a:t>
            </a:r>
            <a:b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player.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prepare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b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player.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start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b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b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player.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seekTo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seekPositionInMs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b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player.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pause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b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b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player.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stop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endParaRPr lang="en-U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player.release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b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player = null;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Progress_Marker"/>
          <p:cNvSpPr/>
          <p:nvPr/>
        </p:nvSpPr>
        <p:spPr>
          <a:xfrm>
            <a:off x="1524003" y="6731000"/>
            <a:ext cx="6974237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10929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2631D-D2C7-4B70-95E5-A596ACAFD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MediaPlayer</a:t>
            </a:r>
            <a:r>
              <a:rPr lang="en-US" dirty="0"/>
              <a:t> </a:t>
            </a:r>
            <a:r>
              <a:rPr lang="en-US" dirty="0" err="1"/>
              <a:t>klasa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6E3EC-DC80-4DDB-9D93-0B136680B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err="1"/>
              <a:t>Glavni</a:t>
            </a:r>
            <a:r>
              <a:rPr lang="en-US" sz="1800" dirty="0"/>
              <a:t> API za </a:t>
            </a:r>
            <a:r>
              <a:rPr lang="en-US" sz="1800" dirty="0" err="1"/>
              <a:t>reprodukciju</a:t>
            </a:r>
            <a:r>
              <a:rPr lang="en-US" sz="1800" dirty="0"/>
              <a:t> audio </a:t>
            </a:r>
            <a:r>
              <a:rPr lang="en-US" sz="1800" dirty="0" err="1"/>
              <a:t>i</a:t>
            </a:r>
            <a:r>
              <a:rPr lang="en-US" sz="1800" dirty="0"/>
              <a:t> video </a:t>
            </a:r>
            <a:r>
              <a:rPr lang="en-US" sz="1800" dirty="0" err="1"/>
              <a:t>zapisa</a:t>
            </a:r>
            <a:endParaRPr lang="en-US" sz="1800" dirty="0"/>
          </a:p>
          <a:p>
            <a:r>
              <a:rPr lang="en-US" sz="1800" dirty="0"/>
              <a:t>Sadr</a:t>
            </a:r>
            <a:r>
              <a:rPr lang="sr-Latn-RS" sz="1800" dirty="0" err="1"/>
              <a:t>ži</a:t>
            </a:r>
            <a:r>
              <a:rPr lang="sr-Latn-RS" sz="1800" dirty="0"/>
              <a:t> metode za kontrolu reprodukcije, kao što su: start(), </a:t>
            </a:r>
            <a:r>
              <a:rPr lang="sr-Latn-RS" sz="1800" dirty="0" err="1"/>
              <a:t>pause</a:t>
            </a:r>
            <a:r>
              <a:rPr lang="sr-Latn-RS" sz="1800" dirty="0"/>
              <a:t>() i stop(), kao i za pristup informacija o medijskom sadržaju: </a:t>
            </a:r>
            <a:r>
              <a:rPr lang="sr-Latn-RS" sz="1800" dirty="0" err="1"/>
              <a:t>getDuration</a:t>
            </a:r>
            <a:r>
              <a:rPr lang="sr-Latn-RS" sz="1800" dirty="0"/>
              <a:t>(), </a:t>
            </a:r>
            <a:r>
              <a:rPr lang="sr-Latn-RS" sz="1800" dirty="0" err="1"/>
              <a:t>getCurrentPosition</a:t>
            </a:r>
            <a:r>
              <a:rPr lang="sr-Latn-RS" sz="1800" dirty="0"/>
              <a:t>()</a:t>
            </a:r>
          </a:p>
          <a:p>
            <a:r>
              <a:rPr lang="sr-Latn-RS" sz="1800" dirty="0"/>
              <a:t>Podržava različite formate audio i video zapisa: MP3, MP4, AVI, …</a:t>
            </a:r>
          </a:p>
          <a:p>
            <a:r>
              <a:rPr lang="sr-Latn-RS" sz="1800" dirty="0"/>
              <a:t>Može reprodukovati sadržaj sa različitih izvora: lokalni fajlovi, URL-ovi, </a:t>
            </a:r>
            <a:r>
              <a:rPr lang="sr-Latn-RS" sz="1800" dirty="0" err="1"/>
              <a:t>stream</a:t>
            </a:r>
            <a:endParaRPr lang="sr-Latn-RS" sz="1800" dirty="0"/>
          </a:p>
          <a:p>
            <a:r>
              <a:rPr lang="sr-Latn-RS" sz="1800" dirty="0"/>
              <a:t>Podržava </a:t>
            </a:r>
            <a:r>
              <a:rPr lang="sr-Latn-RS" sz="1800" dirty="0" err="1"/>
              <a:t>callback</a:t>
            </a:r>
            <a:r>
              <a:rPr lang="sr-Latn-RS" sz="1800" dirty="0"/>
              <a:t> metode (pratimo početak, kraj, gubitak reprodukcije)</a:t>
            </a:r>
          </a:p>
          <a:p>
            <a:endParaRPr lang="sr-Latn-RS" sz="1800" dirty="0"/>
          </a:p>
        </p:txBody>
      </p:sp>
    </p:spTree>
    <p:extLst>
      <p:ext uri="{BB962C8B-B14F-4D97-AF65-F5344CB8AC3E}">
        <p14:creationId xmlns:p14="http://schemas.microsoft.com/office/powerpoint/2010/main" val="303109910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7D536-71BD-4C40-B4F3-8AAFD59B7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Pažnja!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BFCE8-AE4D-4354-9C4C-79C74D543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300" y="1254125"/>
            <a:ext cx="10515600" cy="4349749"/>
          </a:xfrm>
        </p:spPr>
        <p:txBody>
          <a:bodyPr/>
          <a:lstStyle/>
          <a:p>
            <a:r>
              <a:rPr lang="sr-Latn-RS" dirty="0"/>
              <a:t>UI </a:t>
            </a:r>
            <a:r>
              <a:rPr lang="sr-Latn-RS" dirty="0" err="1"/>
              <a:t>thread</a:t>
            </a:r>
            <a:r>
              <a:rPr lang="sr-Latn-RS" dirty="0"/>
              <a:t>! – </a:t>
            </a:r>
            <a:r>
              <a:rPr lang="sr-Latn-RS" dirty="0" err="1"/>
              <a:t>PrepareAsync</a:t>
            </a:r>
            <a:r>
              <a:rPr lang="sr-Latn-RS" dirty="0"/>
              <a:t>()</a:t>
            </a:r>
          </a:p>
          <a:p>
            <a:r>
              <a:rPr lang="sr-Latn-RS" dirty="0"/>
              <a:t>Stanja </a:t>
            </a:r>
            <a:r>
              <a:rPr lang="sr-Latn-RS" dirty="0" err="1"/>
              <a:t>Media</a:t>
            </a:r>
            <a:r>
              <a:rPr lang="sr-Latn-RS" dirty="0"/>
              <a:t> </a:t>
            </a:r>
            <a:r>
              <a:rPr lang="sr-Latn-RS" dirty="0" err="1"/>
              <a:t>Player</a:t>
            </a:r>
            <a:r>
              <a:rPr lang="sr-Latn-RS" dirty="0"/>
              <a:t>-a</a:t>
            </a:r>
          </a:p>
          <a:p>
            <a:r>
              <a:rPr lang="sr-Latn-RS" dirty="0" err="1"/>
              <a:t>Release</a:t>
            </a:r>
            <a:r>
              <a:rPr lang="sr-Latn-RS" dirty="0"/>
              <a:t> </a:t>
            </a:r>
            <a:r>
              <a:rPr lang="sr-Latn-RS" dirty="0" err="1"/>
              <a:t>MediaPlayer</a:t>
            </a:r>
            <a:r>
              <a:rPr lang="sr-Latn-RS" dirty="0"/>
              <a:t>-a (</a:t>
            </a:r>
            <a:r>
              <a:rPr lang="sr-Latn-RS" dirty="0" err="1"/>
              <a:t>onStop</a:t>
            </a:r>
            <a:r>
              <a:rPr lang="sr-Latn-RS" dirty="0"/>
              <a:t>())</a:t>
            </a:r>
          </a:p>
          <a:p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0B88072-2715-4C4E-92C9-B4E5582FC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1900" y="3170306"/>
            <a:ext cx="249600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ar(--devsite-code-font-family)"/>
              </a:rPr>
              <a:t>mediaPlayer.release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r(--devsite-code-font-family)"/>
              </a:rPr>
              <a:t>();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r(--devsite-code-font-family)"/>
              </a:rPr>
            </a:b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ar(--devsite-code-font-family)"/>
              </a:rPr>
              <a:t>mediaPlayer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r(--devsite-code-font-family)"/>
              </a:rPr>
              <a:t> = null;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27274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2400" dirty="0"/>
              <a:t>Java media player primer</a:t>
            </a:r>
            <a:r>
              <a:rPr lang="sr-Latn-RS" altLang="en-US" sz="2400" dirty="0"/>
              <a:t>: automat stanja</a:t>
            </a:r>
            <a:endParaRPr lang="en-US" alt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7412" name="Rectangle 2"/>
          <p:cNvSpPr>
            <a:spLocks noChangeArrowheads="1"/>
          </p:cNvSpPr>
          <p:nvPr/>
        </p:nvSpPr>
        <p:spPr bwMode="auto">
          <a:xfrm flipV="1">
            <a:off x="8134353" y="-2036872"/>
            <a:ext cx="35861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3895" y="1447803"/>
            <a:ext cx="3931920" cy="4806995"/>
          </a:xfrm>
          <a:prstGeom prst="rect">
            <a:avLst/>
          </a:prstGeom>
        </p:spPr>
      </p:pic>
      <p:sp>
        <p:nvSpPr>
          <p:cNvPr id="2" name="Progress_Marker"/>
          <p:cNvSpPr/>
          <p:nvPr/>
        </p:nvSpPr>
        <p:spPr>
          <a:xfrm>
            <a:off x="1524000" y="6731000"/>
            <a:ext cx="6819254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4550997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 Codec primer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100" y="1321859"/>
            <a:ext cx="10515600" cy="4349749"/>
          </a:xfrm>
        </p:spPr>
        <p:txBody>
          <a:bodyPr/>
          <a:lstStyle/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//! Decoders variables</a:t>
            </a:r>
          </a:p>
          <a:p>
            <a:pPr marL="0" indent="0">
              <a:buNone/>
            </a:pP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AMediaCodec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sr-Latn-R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Video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Decoder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AMediaCodec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mAudioDecoder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AudioTrack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mAudioTrack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endParaRPr lang="en-U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mAudioIndex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= -1;</a:t>
            </a:r>
          </a:p>
          <a:p>
            <a:pPr marL="0" indent="0">
              <a:buNone/>
            </a:pP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mVideoIndex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= -1;</a:t>
            </a:r>
          </a:p>
          <a:p>
            <a:pPr marL="0" indent="0">
              <a:buNone/>
            </a:pPr>
            <a:endParaRPr lang="en-U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//! Use this to extract data from file</a:t>
            </a:r>
          </a:p>
          <a:p>
            <a:pPr marL="0" indent="0">
              <a:buNone/>
            </a:pP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AMediaExtractor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mExtractor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endParaRPr lang="en-U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//! Notification for playback end</a:t>
            </a:r>
          </a:p>
          <a:p>
            <a:pPr marL="0" indent="0">
              <a:buNone/>
            </a:pP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sem_t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mPlaybackComplete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Progress_Marker"/>
          <p:cNvSpPr/>
          <p:nvPr/>
        </p:nvSpPr>
        <p:spPr>
          <a:xfrm>
            <a:off x="1524003" y="6731000"/>
            <a:ext cx="7129221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25762523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 Codec primer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9200"/>
            <a:ext cx="8229600" cy="51816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//! Open test file</a:t>
            </a:r>
          </a:p>
          <a:p>
            <a:pPr marL="0" indent="0">
              <a:buNone/>
            </a:pP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mTestFileFD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= open(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uri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, O_RDONLY);</a:t>
            </a:r>
          </a:p>
          <a:p>
            <a:pPr marL="0" indent="0">
              <a:buNone/>
            </a:pP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mTestFileSize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lseek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mTestFileFD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, 0, SEEK_END);</a:t>
            </a:r>
          </a:p>
          <a:p>
            <a:pPr marL="0" indent="0">
              <a:buNone/>
            </a:pP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lseek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mTestFileFD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, 0, SEEK_SET);</a:t>
            </a:r>
          </a:p>
          <a:p>
            <a:pPr marL="0" indent="0">
              <a:buNone/>
            </a:pPr>
            <a:endParaRPr lang="en-U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//! Create media extractor</a:t>
            </a:r>
          </a:p>
          <a:p>
            <a:pPr marL="0" indent="0">
              <a:buNone/>
            </a:pP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mExtractor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AMediaExtractor_new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if (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mExtractor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== NULL) {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ALOGE("Can't create new extractor.");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return;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status =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AMediaExtractor_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setDataSourceFd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mExtractor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mTestFileFD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, 0,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mTestFileSize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if (status != AMEDIA_OK) {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ALOGE("Can't set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fd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data source: %d", status);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return;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//! Get surface</a:t>
            </a:r>
          </a:p>
          <a:p>
            <a:pPr marL="0" indent="0">
              <a:buNone/>
            </a:pP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getSurface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Progress_Marker"/>
          <p:cNvSpPr/>
          <p:nvPr/>
        </p:nvSpPr>
        <p:spPr>
          <a:xfrm>
            <a:off x="1524003" y="6731000"/>
            <a:ext cx="7284203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1183782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 Codec primer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9200"/>
            <a:ext cx="8229600" cy="5181600"/>
          </a:xfrm>
        </p:spPr>
        <p:txBody>
          <a:bodyPr/>
          <a:lstStyle/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//! Get number of tracks</a:t>
            </a:r>
          </a:p>
          <a:p>
            <a:pPr marL="0" indent="0">
              <a:buNone/>
            </a:pP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trackNum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AMediaExtractor_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getTrackCount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mExtractor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for (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trackNum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AMediaFormat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* format =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AMediaExtractor_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getTrackForma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mExtractor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//! 1) check is video or audio track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//! 2) select track in extractor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//! 3) get mime type from format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//! 4) create decoder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//! 5) configure decoder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Progress_Marker"/>
          <p:cNvSpPr/>
          <p:nvPr/>
        </p:nvSpPr>
        <p:spPr>
          <a:xfrm>
            <a:off x="1524000" y="6731000"/>
            <a:ext cx="7439186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3597651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 Codec primer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9200"/>
            <a:ext cx="8534400" cy="51816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if (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isVideo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(format) &amp;&amp;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mVideoIndex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== -1) {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mVideoIndex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if (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AMediaExtractor_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selectTrack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mExtractor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mVideoIndex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) != AMEDIA_OK) {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ALOGE("Can't select video track");  return;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char * mime = (char *)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(char) * FORMAT_BUFFER_SIZE);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if (!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AMediaFormat_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getString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(format, "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mime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", &amp;mime)) {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ALOGE("Can't get mime string"); return;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mVideoDecoder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AMediaCodec_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createDecoderByType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(mime);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if (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mVideoDecoder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== NULL) {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ALOGE("Can't create video decoder by type: %s", mime); return;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status =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AMediaCodec_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configure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mVideoDecoder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, format,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gNativeWindow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, NULL, 0);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if (status != AMEDIA_OK) {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ALOGE("Can't configure video decoder");  return;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continue;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Progress_Marker"/>
          <p:cNvSpPr/>
          <p:nvPr/>
        </p:nvSpPr>
        <p:spPr>
          <a:xfrm>
            <a:off x="1524000" y="6731000"/>
            <a:ext cx="7594170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1809826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 Codec primer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9200"/>
            <a:ext cx="8686800" cy="518160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//! Create audio decoder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if (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isAudio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(format) &amp;&amp;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mAudioIndex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== -1) {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mAudioIndex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if (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AMediaExtractor_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selectTrack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mExtractor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mAudioIndex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) != AMEDIA_OK) {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ALOGE("Can't select video track"); return;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char * mime = (char *)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(char) * FORMAT_BUFFER_SIZE);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if (!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AMediaFormat_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getString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(format, "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mime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", &amp;mime)) {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ALOGE("Can't get mime string");  return;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mAudioDecoder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AMediaCodec_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createDecoderByTyp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(mime);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if (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mAudioDecoder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== NULL) {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ALOGE("Can't create audio decoder by type: %s", mime); return;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status =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AMediaCodec_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configure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mAudioDecoder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, format, NULL, NULL, 0);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if (status != AMEDIA_OK) {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ALOGE("Can't configure audio decoder");  return;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mAudioTrack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= new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AudioTrack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(AUDIO_STREAM_MUSIC,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sampleRate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,  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AUDIO_FORMAT_PCM_16_BIT, 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audio_channel_out_mask_from_count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channelCount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continue;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Progress_Marker"/>
          <p:cNvSpPr/>
          <p:nvPr/>
        </p:nvSpPr>
        <p:spPr>
          <a:xfrm>
            <a:off x="1524003" y="6731000"/>
            <a:ext cx="7749153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2135073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 Codec primer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9200"/>
            <a:ext cx="8229600" cy="5181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media_status_t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status;</a:t>
            </a:r>
          </a:p>
          <a:p>
            <a:pPr marL="0" indent="0">
              <a:buNone/>
            </a:pPr>
            <a:endParaRPr lang="en-U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status =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AMediaCodec_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start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mVideoDecoder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if (status != AMEDIA_OK) {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ALOGE("Can't start video decoder");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return;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status =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AMediaCodec_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start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mAudioDecoder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if (status != AMEDIA_OK) {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ALOGE("Can't start audio decoder");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return;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mAudioTrack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start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endParaRPr lang="en-U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x;</a:t>
            </a:r>
          </a:p>
          <a:p>
            <a:pPr marL="0" indent="0">
              <a:buNone/>
            </a:pP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pthread_create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(&amp;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threadId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, NULL,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threadLoop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, &amp;x);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Progress_Marker"/>
          <p:cNvSpPr/>
          <p:nvPr/>
        </p:nvSpPr>
        <p:spPr>
          <a:xfrm>
            <a:off x="1524003" y="6731000"/>
            <a:ext cx="7904135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5359035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 Codec primer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9200"/>
            <a:ext cx="8229600" cy="51816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trackIndex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int64_t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sampleTime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ssize_t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bufferIndex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uint8_t * buffer;</a:t>
            </a:r>
          </a:p>
          <a:p>
            <a:pPr marL="0" indent="0">
              <a:buNone/>
            </a:pP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bufferSize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endParaRPr lang="en-U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while (true) {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trackIndex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AMediaExtractor_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getSampleTrackIndex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(player-&gt;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mExtractor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sampleTime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AMediaExtractor_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getSampleTime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(player-&gt;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mExtractor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//! 1) check is video or audio track</a:t>
            </a:r>
          </a:p>
          <a:p>
            <a:pPr marL="0" indent="0">
              <a:buNone/>
            </a:pPr>
            <a:endParaRPr lang="en-U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//! 2) get input buffer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//! 3) fill input buffer with data from extractor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//! 4) get output buffer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//! 5) decode data from input buffer and render 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//! 6) move with data extraction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Progress_Marker"/>
          <p:cNvSpPr/>
          <p:nvPr/>
        </p:nvSpPr>
        <p:spPr>
          <a:xfrm>
            <a:off x="1524003" y="6731000"/>
            <a:ext cx="8059119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18874028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 Codec primer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9200"/>
            <a:ext cx="8229600" cy="51816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if (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trackIndex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== player-&gt;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mVideoIndex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bufferIndex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AMediaCodec_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dequeueInputBuffer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(player-&gt;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mVideoDecoder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, BUFFER_QUEUE_WAIT_TIME_US);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if (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bufferIndex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&lt; 0) {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continue;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endParaRPr lang="en-U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buffer =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AMediaCodec_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getInputBuffer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(player-&gt;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mVideoDecoder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bufferIndex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, &amp;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bufferSize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if (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trackIndex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== player-&gt;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mAudioIndex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bufferIndex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AMediaCodec_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dequeueInputBuffe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(player-&gt;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mAudioDecoder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, BUFFER_QUEUE_WAIT_TIME_US);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if (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bufferIndex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&lt; 0) {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continue;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buffer =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AMediaCodec_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getInputBuffer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(player-&gt;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mAudioDecoder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bufferIndex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, &amp;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bufferSize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Progress_Marker"/>
          <p:cNvSpPr/>
          <p:nvPr/>
        </p:nvSpPr>
        <p:spPr>
          <a:xfrm>
            <a:off x="1524000" y="6731000"/>
            <a:ext cx="8214102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5192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25FE9-E3EC-4AAE-A095-F269FA77B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err="1"/>
              <a:t>MediaCodec</a:t>
            </a:r>
            <a:r>
              <a:rPr lang="sr-Latn-RS" dirty="0"/>
              <a:t> klasa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33CF7-D951-4EAE-8174-063A97429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sz="1800" dirty="0"/>
              <a:t>Niži nivo API-ja</a:t>
            </a:r>
          </a:p>
          <a:p>
            <a:r>
              <a:rPr lang="sr-Latn-RS" sz="1800" dirty="0"/>
              <a:t>Pruža pristup </a:t>
            </a:r>
            <a:r>
              <a:rPr lang="sr-Latn-RS" sz="1800" dirty="0" err="1"/>
              <a:t>kodecima</a:t>
            </a:r>
            <a:r>
              <a:rPr lang="sr-Latn-RS" sz="1800" dirty="0"/>
              <a:t> koji se koriste za </a:t>
            </a:r>
            <a:r>
              <a:rPr lang="sr-Latn-RS" sz="1800" dirty="0" err="1"/>
              <a:t>enkodiranje</a:t>
            </a:r>
            <a:r>
              <a:rPr lang="sr-Latn-RS" sz="1800" dirty="0"/>
              <a:t> / dekodiranje audio i video zapisa</a:t>
            </a:r>
          </a:p>
          <a:p>
            <a:r>
              <a:rPr lang="sr-Latn-RS" sz="1800" dirty="0"/>
              <a:t>Omogućava direktan pristup </a:t>
            </a:r>
            <a:r>
              <a:rPr lang="sr-Latn-RS" sz="1800" dirty="0" err="1"/>
              <a:t>kodecima</a:t>
            </a:r>
            <a:r>
              <a:rPr lang="sr-Latn-RS" sz="1800" dirty="0"/>
              <a:t> kako bi se stvorile prilagođene reprodukcije</a:t>
            </a:r>
          </a:p>
          <a:p>
            <a:r>
              <a:rPr lang="sr-Latn-RS" sz="1800" dirty="0"/>
              <a:t>Sadrži metode za konfiguraciju </a:t>
            </a:r>
            <a:r>
              <a:rPr lang="sr-Latn-RS" sz="1800" dirty="0" err="1"/>
              <a:t>kodeka</a:t>
            </a:r>
            <a:r>
              <a:rPr lang="sr-Latn-RS" sz="1800" dirty="0"/>
              <a:t>: </a:t>
            </a:r>
            <a:r>
              <a:rPr lang="sr-Latn-RS" sz="1800" dirty="0" err="1"/>
              <a:t>configure</a:t>
            </a:r>
            <a:r>
              <a:rPr lang="sr-Latn-RS" sz="1800" dirty="0"/>
              <a:t>() i </a:t>
            </a:r>
            <a:r>
              <a:rPr lang="sr-Latn-RS" sz="1800" dirty="0" err="1"/>
              <a:t>createInputSurface</a:t>
            </a:r>
            <a:r>
              <a:rPr lang="sr-Latn-RS" sz="1800" dirty="0"/>
              <a:t>(), kao i za upravljanje </a:t>
            </a:r>
            <a:r>
              <a:rPr lang="sr-Latn-RS" sz="1800" dirty="0" err="1"/>
              <a:t>enkodiranjem</a:t>
            </a:r>
            <a:r>
              <a:rPr lang="sr-Latn-RS" sz="1800" dirty="0"/>
              <a:t> / dekodiranjem: start() i stop()</a:t>
            </a:r>
          </a:p>
          <a:p>
            <a:r>
              <a:rPr lang="en-US" sz="1800" dirty="0"/>
              <a:t>H.264, H.265, VP8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mnogi</a:t>
            </a:r>
            <a:r>
              <a:rPr lang="en-US" sz="1800" dirty="0"/>
              <a:t> </a:t>
            </a:r>
            <a:r>
              <a:rPr lang="en-US" sz="1800" dirty="0" err="1"/>
              <a:t>drugi</a:t>
            </a:r>
            <a:endParaRPr lang="sr-Latn-R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7909154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 Codec primer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9200"/>
            <a:ext cx="8229600" cy="51816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//! Fill input buffer with coded data</a:t>
            </a:r>
          </a:p>
          <a:p>
            <a:pPr marL="0" indent="0">
              <a:buNone/>
            </a:pP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ssize_t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read =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AMediaExtractor_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readSampleData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(player-&gt;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mExtractor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buffer,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bufferSize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if (read == -1) {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ALOGI("End of stream reached");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sem_post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(&amp;player-&gt;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mPlaybackComplete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NULL;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if (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trackIndex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== player-&gt;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mVideoIndex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AMediaCodec_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queueInputBuffer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(player-&gt;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mVideoDecoder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bufferIndex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, 0,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read,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sampleTime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sampleFlags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if (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trackIndex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== player-&gt;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mAudioIndex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AMediaCodec_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queueInputBuffer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(player-&gt;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mAudioDecoder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bufferIndex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, 0,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read,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sampleTime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sampleFlags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player-&gt;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renderVideo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(player-&gt;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mVideoDecoder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player-&gt;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renderAudio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(player-&gt;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mAudioDecoder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endParaRPr lang="en-U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AMediaExtractor_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advance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(player-&gt;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mExtractor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Progress_Marker"/>
          <p:cNvSpPr/>
          <p:nvPr/>
        </p:nvSpPr>
        <p:spPr>
          <a:xfrm>
            <a:off x="1524003" y="6731000"/>
            <a:ext cx="8369085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0136755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 Codec primer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9200"/>
            <a:ext cx="8229600" cy="5181600"/>
          </a:xfrm>
        </p:spPr>
        <p:txBody>
          <a:bodyPr/>
          <a:lstStyle/>
          <a:p>
            <a:pPr marL="0" indent="0">
              <a:buNone/>
            </a:pP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ssize_t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index;</a:t>
            </a:r>
          </a:p>
          <a:p>
            <a:pPr marL="0" indent="0">
              <a:buNone/>
            </a:pP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AMediaCodecBufferInfo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info;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while (true) {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index =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AMediaCodec_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dequeueOutputBuffer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(codec, &amp;info,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BUFFER_QUEUE_WAIT_TIME_US);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if (index &lt; 0) {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break;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if (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AMediaCodec_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releaseOutputBuffer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(codec, index, true) != AMEDIA_OK) {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ALOGE("Can't render video buffer");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return;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Progress_Marker"/>
          <p:cNvSpPr/>
          <p:nvPr/>
        </p:nvSpPr>
        <p:spPr>
          <a:xfrm>
            <a:off x="1524000" y="6731000"/>
            <a:ext cx="8524068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2913819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 Codec primer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9200"/>
            <a:ext cx="8229600" cy="51816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ssize_t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index;</a:t>
            </a:r>
          </a:p>
          <a:p>
            <a:pPr marL="0" indent="0">
              <a:buNone/>
            </a:pP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AMediaCodecBufferInfo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info;</a:t>
            </a:r>
          </a:p>
          <a:p>
            <a:pPr marL="0" indent="0">
              <a:buNone/>
            </a:pPr>
            <a:endParaRPr lang="en-U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while (true) {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index =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AMediaCodec_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dequeueOutputBuffer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(codec, &amp;info,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BUFFER_QUEUE_WAIT_TIME_US);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if (index &lt; 0) {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break;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bufferSize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uint8_t* buffer =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AMediaCodec_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getOutputBuffer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(codec, index,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&amp;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bufferSize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mAudioTrack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write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(buffer,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bufferSize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endParaRPr lang="en-U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if (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AMediaCodec_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releaseOutputBuffer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(codec, index, false) != AMEDIA_OK) {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ALOGE("Can't release audio buffer");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return;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Progress_Marker"/>
          <p:cNvSpPr/>
          <p:nvPr/>
        </p:nvSpPr>
        <p:spPr>
          <a:xfrm>
            <a:off x="1524003" y="6731000"/>
            <a:ext cx="8679051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3169384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altLang="en-US" dirty="0"/>
              <a:t>Kraj</a:t>
            </a:r>
            <a:endParaRPr lang="en-US" altLang="en-US" dirty="0"/>
          </a:p>
        </p:txBody>
      </p:sp>
      <p:sp>
        <p:nvSpPr>
          <p:cNvPr id="17411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1981200" y="1600203"/>
            <a:ext cx="8363272" cy="4525963"/>
          </a:xfrm>
        </p:spPr>
        <p:txBody>
          <a:bodyPr/>
          <a:lstStyle/>
          <a:p>
            <a:r>
              <a:rPr lang="sr-Latn-RS" dirty="0"/>
              <a:t>Pitanja</a:t>
            </a:r>
            <a:r>
              <a:rPr lang="en-US" dirty="0"/>
              <a:t>?</a:t>
            </a:r>
            <a:endParaRPr lang="sr-Latn-R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7412" name="Rectangle 2"/>
          <p:cNvSpPr>
            <a:spLocks noChangeArrowheads="1"/>
          </p:cNvSpPr>
          <p:nvPr/>
        </p:nvSpPr>
        <p:spPr bwMode="auto">
          <a:xfrm flipV="1">
            <a:off x="8134353" y="-2036872"/>
            <a:ext cx="35861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Progress_Marker"/>
          <p:cNvSpPr/>
          <p:nvPr/>
        </p:nvSpPr>
        <p:spPr>
          <a:xfrm>
            <a:off x="1524000" y="6731000"/>
            <a:ext cx="8834034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8155640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Literatura</a:t>
            </a:r>
            <a:endParaRPr lang="en-US" altLang="en-US" dirty="0"/>
          </a:p>
        </p:txBody>
      </p:sp>
      <p:sp>
        <p:nvSpPr>
          <p:cNvPr id="17411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1981200" y="1600203"/>
            <a:ext cx="8363272" cy="4525963"/>
          </a:xfrm>
        </p:spPr>
        <p:txBody>
          <a:bodyPr/>
          <a:lstStyle/>
          <a:p>
            <a:r>
              <a:rPr lang="en-US" sz="2000" dirty="0"/>
              <a:t>Pap </a:t>
            </a:r>
            <a:r>
              <a:rPr lang="sr-Latn-RS" sz="2000" dirty="0"/>
              <a:t>dr </a:t>
            </a:r>
            <a:r>
              <a:rPr lang="sr-Latn-RS" sz="2000" dirty="0" err="1"/>
              <a:t>Ištva</a:t>
            </a:r>
            <a:r>
              <a:rPr lang="en-US" sz="2000" dirty="0"/>
              <a:t>n</a:t>
            </a:r>
            <a:r>
              <a:rPr lang="sr-Latn-RS" sz="2000" dirty="0"/>
              <a:t>, </a:t>
            </a:r>
            <a:r>
              <a:rPr lang="en-US" sz="2000" dirty="0" err="1"/>
              <a:t>Luki</a:t>
            </a:r>
            <a:r>
              <a:rPr lang="sr-Latn-RS" sz="2000" dirty="0"/>
              <a:t>ć dr Nemanja, </a:t>
            </a:r>
            <a:r>
              <a:rPr lang="en-US" sz="2000" dirty="0"/>
              <a:t>“</a:t>
            </a:r>
            <a:r>
              <a:rPr lang="sr-Latn-RS" sz="2000" i="1" dirty="0"/>
              <a:t>Projektovanje i arhitekture softverskih sistema – Sistemi zasnovani na Androidu</a:t>
            </a:r>
            <a:r>
              <a:rPr lang="en-US" sz="2000" dirty="0"/>
              <a:t>”</a:t>
            </a:r>
            <a:endParaRPr lang="sr-Latn-RS" sz="2000" dirty="0"/>
          </a:p>
          <a:p>
            <a:r>
              <a:rPr lang="en-US" sz="2000" dirty="0"/>
              <a:t>Bert Van Dam, </a:t>
            </a:r>
            <a:r>
              <a:rPr lang="en-US" sz="2000" dirty="0" err="1"/>
              <a:t>Poornachandra</a:t>
            </a:r>
            <a:r>
              <a:rPr lang="en-US" sz="2000" dirty="0"/>
              <a:t> </a:t>
            </a:r>
            <a:r>
              <a:rPr lang="en-US" sz="2000" dirty="0" err="1"/>
              <a:t>Kallare</a:t>
            </a:r>
            <a:r>
              <a:rPr lang="en-US" sz="2000" dirty="0"/>
              <a:t>, “</a:t>
            </a:r>
            <a:r>
              <a:rPr lang="en-US" sz="2000" i="1" dirty="0"/>
              <a:t>The Android media framework</a:t>
            </a:r>
            <a:r>
              <a:rPr lang="en-US" sz="2000" dirty="0"/>
              <a:t>”, Android builders summit, 2014.</a:t>
            </a:r>
          </a:p>
          <a:p>
            <a:r>
              <a:rPr lang="en-US" sz="2000" dirty="0">
                <a:hlinkClick r:id="rId2"/>
              </a:rPr>
              <a:t>https://developer.android.com/guide/topics/media/mediaplayer.html</a:t>
            </a:r>
            <a:endParaRPr lang="en-US" sz="2000" dirty="0"/>
          </a:p>
          <a:p>
            <a:r>
              <a:rPr lang="sr-Latn-RS" sz="2000" dirty="0">
                <a:hlinkClick r:id="rId3"/>
              </a:rPr>
              <a:t>https://developer.android.com/reference/android/media/MediaCodec.html</a:t>
            </a:r>
            <a:endParaRPr lang="en-US" sz="2000" dirty="0"/>
          </a:p>
          <a:p>
            <a:r>
              <a:rPr lang="sr-Latn-RS" sz="2000" dirty="0">
                <a:hlinkClick r:id="rId4"/>
              </a:rPr>
              <a:t>https://developer.android.com/reference/android/media/package-summary.html</a:t>
            </a:r>
            <a:endParaRPr lang="en-US" sz="2000" dirty="0"/>
          </a:p>
          <a:p>
            <a:endParaRPr lang="sr-Latn-RS" sz="2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7412" name="Rectangle 2"/>
          <p:cNvSpPr>
            <a:spLocks noChangeArrowheads="1"/>
          </p:cNvSpPr>
          <p:nvPr/>
        </p:nvSpPr>
        <p:spPr bwMode="auto">
          <a:xfrm flipV="1">
            <a:off x="8134353" y="-2036872"/>
            <a:ext cx="35861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" name="Progress_Marker"/>
          <p:cNvSpPr/>
          <p:nvPr/>
        </p:nvSpPr>
        <p:spPr>
          <a:xfrm>
            <a:off x="1524003" y="6731000"/>
            <a:ext cx="8989017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123308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9CC7F-B2F6-4CD8-A072-9B7BC7309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err="1"/>
              <a:t>MediaDRM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55BA1-5D82-40C3-811B-7AE622D119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sz="1800" dirty="0"/>
              <a:t>Predstavlja API za digitalno upravljanje pravima audio i video sadržaja</a:t>
            </a:r>
          </a:p>
          <a:p>
            <a:r>
              <a:rPr lang="sr-Latn-RS" sz="1800" dirty="0"/>
              <a:t>Omogućava implementaciju zaštite od neovlašćenog korišćenja</a:t>
            </a:r>
          </a:p>
          <a:p>
            <a:r>
              <a:rPr lang="sr-Latn-RS" sz="1800" dirty="0"/>
              <a:t>Metode za inicijalizaciju i konfiguraciju: </a:t>
            </a:r>
            <a:r>
              <a:rPr lang="sr-Latn-RS" sz="1800" dirty="0" err="1"/>
              <a:t>create</a:t>
            </a:r>
            <a:r>
              <a:rPr lang="sr-Latn-RS" sz="1800" dirty="0"/>
              <a:t>(), </a:t>
            </a:r>
            <a:r>
              <a:rPr lang="sr-Latn-RS" sz="1800" dirty="0" err="1"/>
              <a:t>openSession</a:t>
            </a:r>
            <a:r>
              <a:rPr lang="sr-Latn-RS" sz="1800" dirty="0"/>
              <a:t>()</a:t>
            </a:r>
          </a:p>
          <a:p>
            <a:r>
              <a:rPr lang="sr-Latn-RS" sz="1800" dirty="0"/>
              <a:t>Metode za upravljanje sadržajem: </a:t>
            </a:r>
            <a:r>
              <a:rPr lang="sr-Latn-RS" sz="1800" dirty="0" err="1"/>
              <a:t>getKeyRequest</a:t>
            </a:r>
            <a:r>
              <a:rPr lang="sr-Latn-RS" sz="1800" dirty="0"/>
              <a:t>(), </a:t>
            </a:r>
            <a:r>
              <a:rPr lang="sr-Latn-RS" sz="1800" dirty="0" err="1"/>
              <a:t>provideKeyResponse</a:t>
            </a:r>
            <a:r>
              <a:rPr lang="sr-Latn-RS" sz="1800" dirty="0"/>
              <a:t>()</a:t>
            </a:r>
          </a:p>
          <a:p>
            <a:r>
              <a:rPr lang="en-US" sz="1800" dirty="0" err="1"/>
              <a:t>Widevine</a:t>
            </a:r>
            <a:r>
              <a:rPr lang="en-US" sz="1800" dirty="0"/>
              <a:t>, PlayReady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FairPlay</a:t>
            </a:r>
            <a:endParaRPr lang="sr-Latn-RS" sz="1800" dirty="0"/>
          </a:p>
          <a:p>
            <a:r>
              <a:rPr lang="sr-Latn-RS" sz="1800" dirty="0"/>
              <a:t>Korisna za aplikacije koje sadrže osetljiv sadržaj kao što su: </a:t>
            </a:r>
            <a:r>
              <a:rPr lang="sr-Latn-RS" sz="1800" dirty="0" err="1"/>
              <a:t>streaming</a:t>
            </a:r>
            <a:r>
              <a:rPr lang="sr-Latn-RS" sz="1800" dirty="0"/>
              <a:t> aplikacije, muzičke aplikacije i slično</a:t>
            </a:r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71631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9CC7F-B2F6-4CD8-A072-9B7BC7309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err="1"/>
              <a:t>MediaRecorder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55BA1-5D82-40C3-811B-7AE622D119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sz="1800" dirty="0"/>
              <a:t>Glavni API za snimanje audio i video zapisa</a:t>
            </a:r>
          </a:p>
          <a:p>
            <a:r>
              <a:rPr lang="sr-Latn-RS" sz="1800" dirty="0"/>
              <a:t>Metode za kontrolu snimanja: start(), stop(), </a:t>
            </a:r>
            <a:r>
              <a:rPr lang="sr-Latn-RS" sz="1800" dirty="0" err="1"/>
              <a:t>pause</a:t>
            </a:r>
            <a:r>
              <a:rPr lang="sr-Latn-RS" sz="1800" dirty="0"/>
              <a:t>()</a:t>
            </a:r>
          </a:p>
          <a:p>
            <a:r>
              <a:rPr lang="sr-Latn-RS" sz="1800" dirty="0"/>
              <a:t>Metode za pristup informacijama o snimljenom sadržaju</a:t>
            </a:r>
          </a:p>
          <a:p>
            <a:r>
              <a:rPr lang="sr-Latn-RS" sz="1800" dirty="0"/>
              <a:t>Snimanje sa više različitih izvora</a:t>
            </a:r>
          </a:p>
          <a:p>
            <a:r>
              <a:rPr lang="sr-Latn-RS" sz="1800" dirty="0" err="1"/>
              <a:t>Callback</a:t>
            </a:r>
            <a:r>
              <a:rPr lang="sr-Latn-RS" sz="1800" dirty="0"/>
              <a:t> metode (početak / kraj / gubitak snimanja)</a:t>
            </a:r>
          </a:p>
          <a:p>
            <a:r>
              <a:rPr lang="sr-Latn-RS" sz="1800" dirty="0"/>
              <a:t>Za aplikacije za snimanje glasa, videa i slično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19544535"/>
      </p:ext>
    </p:extLst>
  </p:cSld>
  <p:clrMapOvr>
    <a:masterClrMapping/>
  </p:clrMapOvr>
</p:sld>
</file>

<file path=ppt/theme/theme1.xml><?xml version="1.0" encoding="utf-8"?>
<a:theme xmlns:a="http://schemas.openxmlformats.org/drawingml/2006/main" name="RTRKOdsek_Sablon_16x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TRKOdsek_Sablon_16x9" id="{A575CAF5-1D9F-4D1C-9005-DC0C840DCA10}" vid="{DCCCCB5C-2DDF-4D94-8224-4E7C94662E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RTRKOdsek_Sablon_16x9</Template>
  <TotalTime>1270</TotalTime>
  <Words>6518</Words>
  <Application>Microsoft Office PowerPoint</Application>
  <PresentationFormat>Widescreen</PresentationFormat>
  <Paragraphs>773</Paragraphs>
  <Slides>74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74</vt:i4>
      </vt:variant>
    </vt:vector>
  </HeadingPairs>
  <TitlesOfParts>
    <vt:vector size="83" baseType="lpstr">
      <vt:lpstr>Arial</vt:lpstr>
      <vt:lpstr>Calibri</vt:lpstr>
      <vt:lpstr>Calibri Light</vt:lpstr>
      <vt:lpstr>Courier New</vt:lpstr>
      <vt:lpstr>Tahoma</vt:lpstr>
      <vt:lpstr>var(--devsite-code-font-family)</vt:lpstr>
      <vt:lpstr>Wingdings</vt:lpstr>
      <vt:lpstr>RTRKOdsek_Sablon_16x9</vt:lpstr>
      <vt:lpstr>Office Theme</vt:lpstr>
      <vt:lpstr>Odabrana poglavlja iz algoritama i struktura u računarskim komunikacijama</vt:lpstr>
      <vt:lpstr>Agenda</vt:lpstr>
      <vt:lpstr>Agenda</vt:lpstr>
      <vt:lpstr>Uvod</vt:lpstr>
      <vt:lpstr>Android Media Framework</vt:lpstr>
      <vt:lpstr>MediaPlayer klasa</vt:lpstr>
      <vt:lpstr>MediaCodec klasa</vt:lpstr>
      <vt:lpstr>MediaDRM</vt:lpstr>
      <vt:lpstr>MediaRecorder</vt:lpstr>
      <vt:lpstr>MediaController</vt:lpstr>
      <vt:lpstr>Audio Manager</vt:lpstr>
      <vt:lpstr>Audio Track / Audio Record</vt:lpstr>
      <vt:lpstr>Camera</vt:lpstr>
      <vt:lpstr>Uvod</vt:lpstr>
      <vt:lpstr>Uvod</vt:lpstr>
      <vt:lpstr>Uvod</vt:lpstr>
      <vt:lpstr>Agenda</vt:lpstr>
      <vt:lpstr>Arhitektura</vt:lpstr>
      <vt:lpstr>Arhitektura</vt:lpstr>
      <vt:lpstr>Arhitektura: Detaljnije</vt:lpstr>
      <vt:lpstr>Arhitektura: Detaljnije</vt:lpstr>
      <vt:lpstr>Arhitektura: Detaljnije</vt:lpstr>
      <vt:lpstr>Arhitektura: Protok komandi</vt:lpstr>
      <vt:lpstr>Arhitektura: Protok komandi</vt:lpstr>
      <vt:lpstr>Arhitektura: Protok komandi</vt:lpstr>
      <vt:lpstr>Arhitektura: Protok komandi</vt:lpstr>
      <vt:lpstr>Arhitektura: Protok komandi</vt:lpstr>
      <vt:lpstr>Arhitektura: Protok komandi</vt:lpstr>
      <vt:lpstr>Arhitektura: Protok komandi</vt:lpstr>
      <vt:lpstr>Arhitektura: Protok komandi</vt:lpstr>
      <vt:lpstr>Arhitektura: MediaPlayerFactory</vt:lpstr>
      <vt:lpstr>Arhitektura: MediaPlayerFactory</vt:lpstr>
      <vt:lpstr>Arhitektura: MediaPlayerFactory</vt:lpstr>
      <vt:lpstr>Arhitektura: MediaPlayerFactory</vt:lpstr>
      <vt:lpstr>Agenda</vt:lpstr>
      <vt:lpstr>Media Codec: uvod</vt:lpstr>
      <vt:lpstr>Media Codec: moduli</vt:lpstr>
      <vt:lpstr>Media Codec: arhitektura</vt:lpstr>
      <vt:lpstr>Media Codec: arhitektura</vt:lpstr>
      <vt:lpstr>Media Codec: arhitektura</vt:lpstr>
      <vt:lpstr>Media Codec: arhitektura</vt:lpstr>
      <vt:lpstr>Media Extractor funkcije</vt:lpstr>
      <vt:lpstr>Media Extractor funkcije</vt:lpstr>
      <vt:lpstr>Data Source funkcije</vt:lpstr>
      <vt:lpstr>Media Codec funkcije</vt:lpstr>
      <vt:lpstr>Media Codec funkcije</vt:lpstr>
      <vt:lpstr>Media Codec funkcije</vt:lpstr>
      <vt:lpstr>Media Codec funkcije</vt:lpstr>
      <vt:lpstr>Media Crypto funkcije</vt:lpstr>
      <vt:lpstr>Agenda</vt:lpstr>
      <vt:lpstr>ExoPlayer: pregled</vt:lpstr>
      <vt:lpstr>ExoPlayer: pregled</vt:lpstr>
      <vt:lpstr>ExoPlayer: media codec sprega</vt:lpstr>
      <vt:lpstr>ExoPlayer: media codec sprega</vt:lpstr>
      <vt:lpstr>Agenda</vt:lpstr>
      <vt:lpstr>Primeri</vt:lpstr>
      <vt:lpstr>1.korak</vt:lpstr>
      <vt:lpstr>2. korak</vt:lpstr>
      <vt:lpstr>Java media player primer</vt:lpstr>
      <vt:lpstr>Pažnja!</vt:lpstr>
      <vt:lpstr>Java media player primer: automat stanja</vt:lpstr>
      <vt:lpstr>Media Codec primer</vt:lpstr>
      <vt:lpstr>Media Codec primer</vt:lpstr>
      <vt:lpstr>Media Codec primer</vt:lpstr>
      <vt:lpstr>Media Codec primer</vt:lpstr>
      <vt:lpstr>Media Codec primer</vt:lpstr>
      <vt:lpstr>Media Codec primer</vt:lpstr>
      <vt:lpstr>Media Codec primer</vt:lpstr>
      <vt:lpstr>Media Codec primer</vt:lpstr>
      <vt:lpstr>Media Codec primer</vt:lpstr>
      <vt:lpstr>Media Codec primer</vt:lpstr>
      <vt:lpstr>Media Codec primer</vt:lpstr>
      <vt:lpstr>Kraj</vt:lpstr>
      <vt:lpstr>Literatura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Automotive engineering</dc:title>
  <dc:creator>Milan Bjelica</dc:creator>
  <cp:lastModifiedBy>Ivanović Sandra</cp:lastModifiedBy>
  <cp:revision>105</cp:revision>
  <dcterms:created xsi:type="dcterms:W3CDTF">2020-02-25T15:04:08Z</dcterms:created>
  <dcterms:modified xsi:type="dcterms:W3CDTF">2023-01-24T13:38:47Z</dcterms:modified>
</cp:coreProperties>
</file>