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4"/>
  </p:notesMasterIdLst>
  <p:handoutMasterIdLst>
    <p:handoutMasterId r:id="rId125"/>
  </p:handoutMasterIdLst>
  <p:sldIdLst>
    <p:sldId id="256" r:id="rId3"/>
    <p:sldId id="302" r:id="rId4"/>
    <p:sldId id="303" r:id="rId5"/>
    <p:sldId id="424" r:id="rId6"/>
    <p:sldId id="304" r:id="rId7"/>
    <p:sldId id="419" r:id="rId8"/>
    <p:sldId id="417" r:id="rId9"/>
    <p:sldId id="306" r:id="rId10"/>
    <p:sldId id="307" r:id="rId11"/>
    <p:sldId id="418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420" r:id="rId23"/>
    <p:sldId id="421" r:id="rId24"/>
    <p:sldId id="422" r:id="rId25"/>
    <p:sldId id="423" r:id="rId26"/>
    <p:sldId id="305" r:id="rId27"/>
    <p:sldId id="318" r:id="rId28"/>
    <p:sldId id="319" r:id="rId29"/>
    <p:sldId id="320" r:id="rId30"/>
    <p:sldId id="321" r:id="rId31"/>
    <p:sldId id="323" r:id="rId32"/>
    <p:sldId id="324" r:id="rId33"/>
    <p:sldId id="325" r:id="rId34"/>
    <p:sldId id="327" r:id="rId35"/>
    <p:sldId id="328" r:id="rId36"/>
    <p:sldId id="329" r:id="rId37"/>
    <p:sldId id="416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74" r:id="rId82"/>
    <p:sldId id="375" r:id="rId83"/>
    <p:sldId id="376" r:id="rId84"/>
    <p:sldId id="377" r:id="rId85"/>
    <p:sldId id="378" r:id="rId86"/>
    <p:sldId id="379" r:id="rId87"/>
    <p:sldId id="380" r:id="rId88"/>
    <p:sldId id="381" r:id="rId89"/>
    <p:sldId id="382" r:id="rId90"/>
    <p:sldId id="383" r:id="rId91"/>
    <p:sldId id="384" r:id="rId92"/>
    <p:sldId id="385" r:id="rId93"/>
    <p:sldId id="386" r:id="rId94"/>
    <p:sldId id="387" r:id="rId95"/>
    <p:sldId id="388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6" r:id="rId104"/>
    <p:sldId id="397" r:id="rId105"/>
    <p:sldId id="398" r:id="rId106"/>
    <p:sldId id="399" r:id="rId107"/>
    <p:sldId id="400" r:id="rId108"/>
    <p:sldId id="401" r:id="rId109"/>
    <p:sldId id="402" r:id="rId110"/>
    <p:sldId id="403" r:id="rId111"/>
    <p:sldId id="404" r:id="rId112"/>
    <p:sldId id="405" r:id="rId113"/>
    <p:sldId id="406" r:id="rId114"/>
    <p:sldId id="407" r:id="rId115"/>
    <p:sldId id="408" r:id="rId116"/>
    <p:sldId id="409" r:id="rId117"/>
    <p:sldId id="410" r:id="rId118"/>
    <p:sldId id="411" r:id="rId119"/>
    <p:sldId id="412" r:id="rId120"/>
    <p:sldId id="413" r:id="rId121"/>
    <p:sldId id="414" r:id="rId122"/>
    <p:sldId id="415" r:id="rId123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C782-2F85-4ADD-A90E-5AA6F510FB9C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171E3-5CE1-43D9-9382-1D1B571B3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2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8D4E5-85D3-43D5-9754-1337BC19834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FD102-F35F-4A4D-8B0C-AA21E9EA8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Palm:</a:t>
            </a:r>
            <a:r>
              <a:rPr lang="en-US" baseline="0" dirty="0"/>
              <a:t> </a:t>
            </a:r>
            <a:r>
              <a:rPr lang="sr-Latn-RS" baseline="0" dirty="0"/>
              <a:t>PDA računari, personal </a:t>
            </a:r>
            <a:r>
              <a:rPr lang="sr-Latn-RS" baseline="0" dirty="0" err="1"/>
              <a:t>digital</a:t>
            </a:r>
            <a:r>
              <a:rPr lang="sr-Latn-RS" baseline="0" dirty="0"/>
              <a:t> </a:t>
            </a:r>
            <a:r>
              <a:rPr lang="sr-Latn-RS" baseline="0" dirty="0" err="1"/>
              <a:t>assistent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8E9C8-E396-4119-A324-35261415D18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SparseArray:</a:t>
            </a:r>
            <a:r>
              <a:rPr lang="sr-Latn-RS" baseline="0" dirty="0"/>
              <a:t> mapira int na Object</a:t>
            </a:r>
          </a:p>
          <a:p>
            <a:r>
              <a:rPr lang="sr-Latn-RS" baseline="0" dirty="0"/>
              <a:t>SparseBooleanArray: mapira boolean na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8E9C8-E396-4119-A324-35261415D18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SparseArray:</a:t>
            </a:r>
            <a:r>
              <a:rPr lang="sr-Latn-RS" baseline="0" dirty="0"/>
              <a:t> mapira int na Object</a:t>
            </a:r>
          </a:p>
          <a:p>
            <a:r>
              <a:rPr lang="sr-Latn-RS" baseline="0" dirty="0"/>
              <a:t>SparseBooleanArray: mapira boolean na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8E9C8-E396-4119-A324-35261415D18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8E9C8-E396-4119-A324-35261415D18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7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8E9C8-E396-4119-A324-35261415D18B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4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8E9C8-E396-4119-A324-35261415D18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8E9C8-E396-4119-A324-35261415D18B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8E9C8-E396-4119-A324-35261415D18B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8E9C8-E396-4119-A324-35261415D18B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4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4F512C4-597E-4D75-ACC1-8F14BC8D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0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EDC210-682F-4D6D-B155-5683612F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785"/>
            <a:ext cx="12192000" cy="45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762BF5E-6F18-41A2-8937-B01A0B00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18" y="2880785"/>
            <a:ext cx="5579533" cy="45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4C62C51-C2AD-460E-A751-F27759E4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434" y="747185"/>
            <a:ext cx="1731433" cy="173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id="{D86ACC2A-F9BA-412E-A02B-03C972DD4B16}"/>
              </a:ext>
            </a:extLst>
          </p:cNvPr>
          <p:cNvGrpSpPr>
            <a:grpSpLocks/>
          </p:cNvGrpSpPr>
          <p:nvPr/>
        </p:nvGrpSpPr>
        <p:grpSpPr bwMode="auto">
          <a:xfrm>
            <a:off x="660401" y="5496983"/>
            <a:ext cx="10088033" cy="1256770"/>
            <a:chOff x="368301" y="5496366"/>
            <a:chExt cx="7565579" cy="1258253"/>
          </a:xfrm>
        </p:grpSpPr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9FAFBD17-01DF-400E-8E2D-9A73D3599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1" y="5496366"/>
              <a:ext cx="840014" cy="113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5E694CCC-5ACC-46C0-A034-7B7F41EAA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880" y="6210302"/>
              <a:ext cx="6731000" cy="54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sr-Latn-RS" altLang="en-US" sz="2933" b="1">
                  <a:solidFill>
                    <a:srgbClr val="096168"/>
                  </a:solidFill>
                </a:rPr>
                <a:t>Odsek za računarsku tehniku i računarske komunikacije</a:t>
              </a:r>
              <a:endParaRPr lang="en-US" altLang="en-US" sz="2933" b="1">
                <a:solidFill>
                  <a:srgbClr val="096168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449263"/>
            <a:ext cx="9144000" cy="2387600"/>
          </a:xfrm>
        </p:spPr>
        <p:txBody>
          <a:bodyPr anchor="b"/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944563"/>
          </a:xfrm>
        </p:spPr>
        <p:txBody>
          <a:bodyPr/>
          <a:lstStyle>
            <a:lvl1pPr marL="0" indent="0" algn="ctr">
              <a:buNone/>
              <a:defRPr lang="sr-Latn-RS" sz="2933" b="1" kern="1200" dirty="0">
                <a:solidFill>
                  <a:srgbClr val="09616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sr-Latn-R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8898D-00B0-41A9-BF3B-7CB535ED53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838DD-304C-4D19-8F55-C27DA4614C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9" y="496748"/>
            <a:ext cx="2378413" cy="8227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084793-E6E0-497B-862E-BF9CC7ACCC8D}"/>
              </a:ext>
            </a:extLst>
          </p:cNvPr>
          <p:cNvSpPr txBox="1">
            <a:spLocks/>
          </p:cNvSpPr>
          <p:nvPr userDrawn="1"/>
        </p:nvSpPr>
        <p:spPr>
          <a:xfrm>
            <a:off x="3238619" y="675291"/>
            <a:ext cx="3324227" cy="609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Breathe</a:t>
            </a:r>
            <a:r>
              <a:rPr lang="en-US" sz="4000" baseline="0" dirty="0"/>
              <a:t> ideas.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5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8E479-24B0-4F10-A0C7-D584BC5C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8FD8F-A30F-401E-A0F3-CACE5346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998F3-23F8-4884-BD1D-88990A5B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25851-A074-4151-86F3-E76F5AE2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E4D0D-D393-45EA-99AB-FBF3B81A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5A96-3F30-4F70-9137-C08F7033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6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881001"/>
            <a:ext cx="12192000" cy="45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27365" y="2881001"/>
            <a:ext cx="5580001" cy="4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449263"/>
            <a:ext cx="9144000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44562"/>
          </a:xfrm>
        </p:spPr>
        <p:txBody>
          <a:bodyPr/>
          <a:lstStyle>
            <a:lvl1pPr marL="0" indent="0" algn="ctr">
              <a:buNone/>
              <a:defRPr lang="sr-Latn-RS" sz="2200" b="1" kern="1200" dirty="0">
                <a:solidFill>
                  <a:srgbClr val="09616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r-Latn-R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516535" y="746283"/>
            <a:ext cx="2201333" cy="17325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60400" y="5496369"/>
            <a:ext cx="10668000" cy="1144818"/>
            <a:chOff x="368300" y="5496369"/>
            <a:chExt cx="8001000" cy="114481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" y="5496369"/>
              <a:ext cx="1109735" cy="113723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1638300" y="6210300"/>
              <a:ext cx="6731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200" b="1" kern="1200" baseline="0" dirty="0">
                  <a:solidFill>
                    <a:srgbClr val="096168"/>
                  </a:solidFill>
                  <a:latin typeface="+mn-lt"/>
                  <a:ea typeface="+mn-ea"/>
                  <a:cs typeface="+mn-cs"/>
                </a:rPr>
                <a:t>Odsek za računarsku tehniku i računarske komunikacije</a:t>
              </a:r>
              <a:endParaRPr lang="en-US" sz="2200" b="1" kern="1200" baseline="0" dirty="0">
                <a:solidFill>
                  <a:srgbClr val="096168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87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000" indent="-342000">
              <a:buSzPct val="80000"/>
              <a:defRPr baseline="0">
                <a:solidFill>
                  <a:srgbClr val="096168"/>
                </a:solidFill>
              </a:defRPr>
            </a:lvl1pPr>
            <a:lvl2pPr>
              <a:buSzPct val="80000"/>
              <a:defRPr baseline="0">
                <a:solidFill>
                  <a:srgbClr val="096168"/>
                </a:solidFill>
              </a:defRPr>
            </a:lvl2pPr>
            <a:lvl3pPr>
              <a:buSzPct val="80000"/>
              <a:defRPr baseline="0">
                <a:solidFill>
                  <a:srgbClr val="096168"/>
                </a:solidFill>
              </a:defRPr>
            </a:lvl3pPr>
            <a:lvl4pPr>
              <a:buSzPct val="80000"/>
              <a:defRPr baseline="0">
                <a:solidFill>
                  <a:srgbClr val="096168"/>
                </a:solidFill>
              </a:defRPr>
            </a:lvl4pPr>
            <a:lvl5pPr marL="2088000" indent="-252000">
              <a:buSzPct val="80000"/>
              <a:defRPr baseline="0">
                <a:solidFill>
                  <a:srgbClr val="0961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873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57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488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187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393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377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03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5989" indent="-455989">
              <a:buSzPct val="80000"/>
              <a:defRPr baseline="0">
                <a:solidFill>
                  <a:srgbClr val="096168"/>
                </a:solidFill>
              </a:defRPr>
            </a:lvl1pPr>
            <a:lvl2pPr>
              <a:buSzPct val="80000"/>
              <a:defRPr baseline="0">
                <a:solidFill>
                  <a:srgbClr val="096168"/>
                </a:solidFill>
              </a:defRPr>
            </a:lvl2pPr>
            <a:lvl3pPr>
              <a:buSzPct val="80000"/>
              <a:defRPr baseline="0">
                <a:solidFill>
                  <a:srgbClr val="096168"/>
                </a:solidFill>
              </a:defRPr>
            </a:lvl3pPr>
            <a:lvl4pPr>
              <a:buSzPct val="80000"/>
              <a:defRPr baseline="0">
                <a:solidFill>
                  <a:srgbClr val="096168"/>
                </a:solidFill>
              </a:defRPr>
            </a:lvl4pPr>
            <a:lvl5pPr marL="2783930" indent="-335992">
              <a:buSzPct val="80000"/>
              <a:defRPr baseline="0">
                <a:solidFill>
                  <a:srgbClr val="09616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97EE-C8E8-4B8C-AF10-F4634F85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7FDF7A-6354-4658-8F42-DFF83EE1982F}" type="datetimeFigureOut">
              <a:rPr lang="sr-Latn-RS"/>
              <a:pPr>
                <a:defRPr/>
              </a:pPr>
              <a:t>18.1.2023.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260D3-E827-42D4-A7EE-8E1E9B6E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0FA59-9BC2-4850-9673-78C814A4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3B7C5A-0BBF-44E6-934D-EF40AD60D29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7068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1855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5500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E8E2CA-13BD-44B9-AD6E-34567930D582}" type="datetimeFigureOut">
              <a:rPr lang="sr-Latn-RS" smtClean="0"/>
              <a:pPr/>
              <a:t>18.1.2023.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016FF0C-4CD0-41CC-A51A-3B867046BBF9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278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7005F-DFFF-41A8-A4F0-BA601148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29CB5-FB5D-42D9-9C57-6B489174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A486A-607C-4363-9244-8F493A95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9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7F06C-19D6-46ED-8697-421B3083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E1883-25C6-44D1-B500-9455C061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CEA51-C739-448A-9BAC-426491F7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4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3ECA9-E522-4D81-A3BE-D3855764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4EFD14-502A-4B85-AFA9-0413E922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03D6B-74C9-4274-9E14-293DEE1C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1D0B9-F347-4BCE-A90B-165655DE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9D94E-C5CE-4C88-88D4-4FD09A7A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927CD-A82D-4CC4-AB08-B75DB8C7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20946-EF24-49CE-ABFD-6BE0ABDC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4C564-48D4-4489-B8AF-26962550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E3194-7550-4881-914A-AB11DC24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7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45A8-5041-4AF0-A30B-3511ABB5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C3BB-3E89-4050-B00D-9BD0AD37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BDE93-0A54-4424-824B-264CEC63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8CECF-C6DD-4FC5-A2B9-53154CC3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4D0A590-E01F-411A-98B8-A0531F884FB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069A1-F427-41AF-BC11-C4E88101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C14C5-4877-463F-9510-4FF19173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09724B92-6BA5-445A-8332-06969E6B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B640ABB-A93B-4828-A620-47CD6A1A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1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6E370-5183-4E18-AA8E-E627F665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65100"/>
            <a:ext cx="9169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45BF0F6-5EA4-470A-9EF0-B424C8B13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sr-Latn-RS" altLang="en-US"/>
          </a:p>
        </p:txBody>
      </p:sp>
      <p:pic>
        <p:nvPicPr>
          <p:cNvPr id="1029" name="Picture 8">
            <a:extLst>
              <a:ext uri="{FF2B5EF4-FFF2-40B4-BE49-F238E27FC236}">
                <a16:creationId xmlns:a16="http://schemas.microsoft.com/office/drawing/2014/main" id="{3546CB34-200F-44D6-AC36-CBF3A19FC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1" y="91018"/>
            <a:ext cx="861484" cy="8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8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sr-Latn-RS" sz="5867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Wingdings" panose="05000000000000000000" pitchFamily="2" charset="2"/>
        <a:buChar char="q"/>
        <a:defRPr sz="3733" kern="1200">
          <a:solidFill>
            <a:srgbClr val="096168"/>
          </a:solidFill>
          <a:latin typeface="+mn-lt"/>
          <a:ea typeface="+mn-ea"/>
          <a:cs typeface="+mn-cs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Courier New" panose="02070309020205020404" pitchFamily="49" charset="0"/>
        <a:buChar char="o"/>
        <a:defRPr sz="3200" kern="1200">
          <a:solidFill>
            <a:srgbClr val="096168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Wingdings" panose="05000000000000000000" pitchFamily="2" charset="2"/>
        <a:buChar char="§"/>
        <a:defRPr sz="2667" kern="1200">
          <a:solidFill>
            <a:srgbClr val="096168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96168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96168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2"/>
            <a:ext cx="12192000" cy="1012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65101"/>
            <a:ext cx="9169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414001" y="90570"/>
            <a:ext cx="1052748" cy="8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r-Latn-RS" sz="4400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q"/>
        <a:defRPr sz="2800" kern="1200" baseline="0">
          <a:solidFill>
            <a:srgbClr val="09616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itchFamily="49" charset="0"/>
        <a:buChar char="o"/>
        <a:defRPr sz="2400" kern="1200" baseline="0">
          <a:solidFill>
            <a:srgbClr val="0961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 baseline="0">
          <a:solidFill>
            <a:srgbClr val="0961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961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961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http://man7.org/linux/man-pages/man2/mmap.2.html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.iitb.ac.in/frg/wiki/images/5/5b/113050076_Rajesh_Prodduturi_week6_presentation_4_2012-08-11.pdf" TargetMode="External"/><Relationship Id="rId2" Type="http://schemas.openxmlformats.org/officeDocument/2006/relationships/hyperlink" Target="https://sites.google.com/site/io/an-introduction-to-androi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droidenea.com/2010/03/share-memory-using-ashmem-and-binder-i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FeelSmart/AidlDataTypeGen" TargetMode="External"/><Relationship Id="rId2" Type="http://schemas.openxmlformats.org/officeDocument/2006/relationships/hyperlink" Target="https://github.com/iFeelSmart/AidlToCpp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0" dirty="0">
                <a:effectLst/>
              </a:rPr>
              <a:t>Odabrana poglavlja iz algoritama i struktura u računarskim komunikacijama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Sistemski koncepti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7BC6-7C6A-41AE-A9F8-16F59729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B45E2-FE28-44B2-A7F3-FB130F6F2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51" y="1141412"/>
            <a:ext cx="6822907" cy="5397095"/>
          </a:xfrm>
        </p:spPr>
      </p:pic>
    </p:spTree>
    <p:extLst>
      <p:ext uri="{BB962C8B-B14F-4D97-AF65-F5344CB8AC3E}">
        <p14:creationId xmlns:p14="http://schemas.microsoft.com/office/powerpoint/2010/main" val="26803299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JNI – </a:t>
            </a:r>
            <a:r>
              <a:rPr lang="sr-Latn-RS" dirty="0"/>
              <a:t>Šta je JNI?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Java Native Interface (JNI)</a:t>
            </a:r>
          </a:p>
          <a:p>
            <a:endParaRPr lang="sr-Latn-RS" dirty="0"/>
          </a:p>
          <a:p>
            <a:r>
              <a:rPr lang="sr-Latn-RS" dirty="0"/>
              <a:t>Native – platformski zavisna progamska rešenja (C/C++) </a:t>
            </a:r>
          </a:p>
          <a:p>
            <a:endParaRPr lang="sr-Latn-RS" dirty="0"/>
          </a:p>
          <a:p>
            <a:r>
              <a:rPr lang="sr-Latn-RS" dirty="0"/>
              <a:t>Programska sprega Java programskog jezika za pristup platformski zavisnim programskim rešenjima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740979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49983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JNI – Upotreba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Upotreba postojećih platformski zavisnih programskih rešenja</a:t>
            </a:r>
          </a:p>
          <a:p>
            <a:endParaRPr lang="sr-Latn-RS" dirty="0"/>
          </a:p>
          <a:p>
            <a:r>
              <a:rPr lang="sr-Latn-RS" dirty="0"/>
              <a:t>Pristup fizičkim komponentama sistema</a:t>
            </a:r>
          </a:p>
          <a:p>
            <a:endParaRPr lang="sr-Latn-RS" dirty="0"/>
          </a:p>
          <a:p>
            <a:r>
              <a:rPr lang="sr-Latn-RS" dirty="0"/>
              <a:t>Optimizacija programskog rešenja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748862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036556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JNI – </a:t>
            </a:r>
            <a:r>
              <a:rPr lang="en-US" dirty="0"/>
              <a:t>Java </a:t>
            </a:r>
            <a:r>
              <a:rPr lang="en-US" dirty="0" err="1"/>
              <a:t>i</a:t>
            </a:r>
            <a:r>
              <a:rPr lang="sr-Latn-RS" dirty="0"/>
              <a:t>mplementacija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JNI podrazumeva deklaraciju metoda Java programske klase koje će biti implementirane u okviru native programskog rešenja</a:t>
            </a:r>
          </a:p>
          <a:p>
            <a:r>
              <a:rPr lang="sr-Latn-RS" dirty="0"/>
              <a:t>Nati</a:t>
            </a:r>
            <a:r>
              <a:rPr lang="en-US" dirty="0"/>
              <a:t>v</a:t>
            </a:r>
            <a:r>
              <a:rPr lang="sr-Latn-RS" dirty="0"/>
              <a:t>e metode označavaju se uz pomoć </a:t>
            </a:r>
            <a:r>
              <a:rPr lang="sr-Latn-RS" b="1" dirty="0">
                <a:solidFill>
                  <a:srgbClr val="FF0000"/>
                </a:solidFill>
              </a:rPr>
              <a:t>native</a:t>
            </a:r>
            <a:r>
              <a:rPr lang="sr-Latn-RS" dirty="0"/>
              <a:t> modifikatora</a:t>
            </a:r>
            <a:endParaRPr lang="en-US" dirty="0"/>
          </a:p>
          <a:p>
            <a:r>
              <a:rPr lang="en-US" dirty="0" err="1"/>
              <a:t>Klasa</a:t>
            </a:r>
            <a:r>
              <a:rPr lang="en-US" dirty="0"/>
              <a:t> </a:t>
            </a:r>
            <a:r>
              <a:rPr lang="sr-Latn-RS" dirty="0"/>
              <a:t>sa native metodama može sadržati Java metode</a:t>
            </a:r>
          </a:p>
          <a:p>
            <a:r>
              <a:rPr lang="sr-Latn-RS" dirty="0"/>
              <a:t>Native metode su ravnopravne sa Java metodama i pozivaju se na isti način</a:t>
            </a:r>
          </a:p>
          <a:p>
            <a:endParaRPr lang="sr-Latn-RS" dirty="0"/>
          </a:p>
          <a:p>
            <a:pPr>
              <a:buNone/>
            </a:pPr>
            <a:r>
              <a:rPr lang="sr-Latn-R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package</a:t>
            </a:r>
            <a:r>
              <a:rPr lang="sr-Latn-RS" b="1" dirty="0">
                <a:latin typeface="Courier New" pitchFamily="49" charset="0"/>
                <a:cs typeface="Courier New" pitchFamily="49" charset="0"/>
              </a:rPr>
              <a:t> rtrk.pnrs.jniexample;</a:t>
            </a:r>
          </a:p>
          <a:p>
            <a:pPr>
              <a:buNone/>
            </a:pPr>
            <a:endParaRPr lang="sr-Latn-R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r-Latn-R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</a:t>
            </a:r>
            <a:r>
              <a:rPr lang="sr-Latn-RS" b="1" dirty="0">
                <a:latin typeface="Courier New" pitchFamily="49" charset="0"/>
                <a:cs typeface="Courier New" pitchFamily="49" charset="0"/>
              </a:rPr>
              <a:t> FibonacciNative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native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get(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n);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  <a:endParaRPr lang="sr-Latn-R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756744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6676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JNI – Native implementacija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Implementacija native metoda podrazumeva definiciju funkcija koje podležu određenim pravilima</a:t>
            </a:r>
          </a:p>
          <a:p>
            <a:r>
              <a:rPr lang="sr-Latn-RS" dirty="0"/>
              <a:t>Naziv funkcije mora odgovarati punom nazivu programske klase i metode</a:t>
            </a:r>
          </a:p>
          <a:p>
            <a:r>
              <a:rPr lang="sr-Latn-RS" dirty="0"/>
              <a:t>Prvi parametar funkcije mora biti kontekst virtuelne mašine (</a:t>
            </a:r>
            <a:r>
              <a:rPr lang="sr-Latn-RS" b="1" dirty="0"/>
              <a:t>JNIEnv</a:t>
            </a:r>
            <a:r>
              <a:rPr lang="sr-Latn-RS" dirty="0"/>
              <a:t>)</a:t>
            </a:r>
          </a:p>
          <a:p>
            <a:r>
              <a:rPr lang="sr-Latn-RS" dirty="0"/>
              <a:t>Drugi parametar funkcije mora biti kontekst instance date programske klase (</a:t>
            </a:r>
            <a:r>
              <a:rPr lang="sr-Latn-RS" b="1" dirty="0"/>
              <a:t>jobject</a:t>
            </a:r>
            <a:r>
              <a:rPr lang="sr-Latn-RS" dirty="0"/>
              <a:t>)</a:t>
            </a:r>
          </a:p>
          <a:p>
            <a:r>
              <a:rPr lang="sr-Latn-RS" dirty="0"/>
              <a:t>Obavezna je upotreba tipova podataka definisanih jni.h zaglavljem (</a:t>
            </a:r>
            <a:r>
              <a:rPr lang="sr-Latn-RS" b="1" dirty="0"/>
              <a:t>jint, jlong, jfloat, jstring, ...</a:t>
            </a:r>
            <a:r>
              <a:rPr lang="sr-Latn-RS" dirty="0"/>
              <a:t>)</a:t>
            </a:r>
          </a:p>
          <a:p>
            <a:pPr>
              <a:buNone/>
            </a:pPr>
            <a:endParaRPr lang="sr-Latn-RS" dirty="0"/>
          </a:p>
          <a:p>
            <a:pPr>
              <a:buNone/>
            </a:pPr>
            <a:r>
              <a:rPr lang="sr-Latn-RS" b="1" dirty="0">
                <a:latin typeface="Courier New" pitchFamily="49" charset="0"/>
                <a:cs typeface="Courier New" pitchFamily="49" charset="0"/>
              </a:rPr>
              <a:t>jint Java_rtrk_pnrs_jniexample_FibonacciNative_get</a:t>
            </a:r>
          </a:p>
          <a:p>
            <a:pPr>
              <a:buNone/>
            </a:pPr>
            <a:r>
              <a:rPr lang="sr-Latn-RS" b="1" dirty="0">
                <a:latin typeface="Courier New" pitchFamily="49" charset="0"/>
                <a:cs typeface="Courier New" pitchFamily="49" charset="0"/>
              </a:rPr>
              <a:t>    (JNIEnv *, jobject, jint);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764627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10395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JNI – javah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Da bi se smanjio broj grešaka pri definiciji native funkcija na raspolaganju je </a:t>
            </a:r>
            <a:r>
              <a:rPr lang="sr-Latn-RS" b="1" dirty="0"/>
              <a:t>javah</a:t>
            </a:r>
            <a:r>
              <a:rPr lang="sr-Latn-RS" dirty="0"/>
              <a:t> alat</a:t>
            </a:r>
          </a:p>
          <a:p>
            <a:r>
              <a:rPr lang="sr-Latn-RS" dirty="0"/>
              <a:t>Uz pomoć javah alata generišu se deklaracije native funkcija</a:t>
            </a:r>
          </a:p>
          <a:p>
            <a:r>
              <a:rPr lang="sr-Latn-RS" dirty="0"/>
              <a:t>Opšti oblik: </a:t>
            </a:r>
          </a:p>
          <a:p>
            <a:pPr algn="ctr">
              <a:buNone/>
            </a:pPr>
            <a:r>
              <a:rPr lang="sr-Latn-R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r-Latn-RS" b="1" dirty="0">
                <a:latin typeface="Courier New" pitchFamily="49" charset="0"/>
                <a:cs typeface="Courier New" pitchFamily="49" charset="0"/>
              </a:rPr>
              <a:t>javah –o </a:t>
            </a:r>
            <a:r>
              <a:rPr lang="sr-Latn-R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&lt;output_file&gt;</a:t>
            </a:r>
            <a:r>
              <a:rPr lang="sr-Latn-RS" b="1" dirty="0">
                <a:latin typeface="Courier New" pitchFamily="49" charset="0"/>
                <a:cs typeface="Courier New" pitchFamily="49" charset="0"/>
              </a:rPr>
              <a:t> –classpath </a:t>
            </a:r>
            <a:r>
              <a:rPr lang="sr-Latn-R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&lt;path&gt;</a:t>
            </a:r>
            <a:r>
              <a:rPr lang="sr-Latn-R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r-Latn-R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&lt;classes&gt;</a:t>
            </a:r>
            <a:r>
              <a:rPr lang="sr-Latn-RS" dirty="0">
                <a:latin typeface="Courier New" pitchFamily="49" charset="0"/>
                <a:cs typeface="Courier New" pitchFamily="49" charset="0"/>
              </a:rPr>
              <a:t> </a:t>
            </a:r>
            <a:endParaRPr lang="sr-Latn-RS" dirty="0"/>
          </a:p>
          <a:p>
            <a:endParaRPr lang="sr-Latn-RS" dirty="0"/>
          </a:p>
          <a:p>
            <a:pPr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javah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-o </a:t>
            </a:r>
            <a:r>
              <a:rPr lang="sr-Latn-R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rtrk_pnrs_jniexample_FibonacciNative.h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endParaRPr lang="sr-Latn-R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r-Latn-R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classpath</a:t>
            </a:r>
            <a:r>
              <a:rPr lang="sr-Latn-R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out/target/common/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/APPS/</a:t>
            </a:r>
            <a:endParaRPr lang="sr-Latn-R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r-Latn-R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JNIExample_intermediates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/classes.jar</a:t>
            </a:r>
            <a:endParaRPr lang="sr-Latn-R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r-Latn-R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rtrk.pnrs.jniexample.FibonacciNative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772510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96605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JNI – U</a:t>
            </a:r>
            <a:r>
              <a:rPr lang="sr-Latn-RS" dirty="0"/>
              <a:t>čitavanje deljene biblioteke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Implementacija native metoda mora biti deo deljene programske biblioteke</a:t>
            </a:r>
          </a:p>
          <a:p>
            <a:r>
              <a:rPr lang="sr-Latn-RS" dirty="0"/>
              <a:t>Deljena programska biblioteka mora biti eksplicitno učitana u okviru klase čije metode implementira</a:t>
            </a:r>
          </a:p>
          <a:p>
            <a:r>
              <a:rPr lang="sr-Latn-RS" dirty="0"/>
              <a:t>Pri učitavanju naziv deljene biblioteke navodi se bez </a:t>
            </a:r>
            <a:r>
              <a:rPr lang="sr-Latn-RS" dirty="0">
                <a:solidFill>
                  <a:srgbClr val="FF0000"/>
                </a:solidFill>
              </a:rPr>
              <a:t>lib</a:t>
            </a:r>
            <a:r>
              <a:rPr lang="sr-Latn-RS" dirty="0"/>
              <a:t> prefiksa i </a:t>
            </a:r>
            <a:r>
              <a:rPr lang="sr-Latn-RS" dirty="0">
                <a:solidFill>
                  <a:srgbClr val="FF0000"/>
                </a:solidFill>
              </a:rPr>
              <a:t>.so </a:t>
            </a:r>
            <a:r>
              <a:rPr lang="sr-Latn-RS" dirty="0"/>
              <a:t>ekstenzije</a:t>
            </a:r>
          </a:p>
          <a:p>
            <a:endParaRPr lang="sr-Latn-RS" dirty="0"/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static {</a:t>
            </a:r>
          </a:p>
          <a:p>
            <a:pPr>
              <a:buNone/>
            </a:pPr>
            <a:r>
              <a:rPr lang="sr-Latn-R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System.loadLibrary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fibonacci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sr-Latn-RS" b="1" dirty="0">
                <a:latin typeface="Courier New" pitchFamily="49" charset="0"/>
                <a:cs typeface="Courier New" pitchFamily="49" charset="0"/>
              </a:rPr>
              <a:t>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780393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12269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JNI - Ograničenja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Platfomska zavisnost</a:t>
            </a:r>
          </a:p>
          <a:p>
            <a:pPr lvl="1"/>
            <a:r>
              <a:rPr lang="sr-Latn-RS" dirty="0"/>
              <a:t>Platformski zavisne celine čine celo programsko rešenje platformski zavisnim</a:t>
            </a:r>
          </a:p>
          <a:p>
            <a:pPr lvl="1"/>
            <a:r>
              <a:rPr lang="sr-Latn-RS" dirty="0"/>
              <a:t>Zbog platformske zavisnosti JNI se najčešće upotrebljava za realizaciju programskih rešenja koja ulaze u sastav operativnog sistema</a:t>
            </a:r>
          </a:p>
          <a:p>
            <a:pPr lvl="1"/>
            <a:r>
              <a:rPr lang="sr-Latn-RS" dirty="0"/>
              <a:t>U slučaju pojedinačnih aplikacija potrebno je obezbediti implementaciju za svaku podržanu platformu</a:t>
            </a:r>
          </a:p>
          <a:p>
            <a:r>
              <a:rPr lang="sr-Latn-RS" dirty="0"/>
              <a:t>Kompleksnost native implementacije pristupa delovima Java rešenja </a:t>
            </a:r>
          </a:p>
          <a:p>
            <a:pPr lvl="1"/>
            <a:r>
              <a:rPr lang="sr-Latn-RS" dirty="0"/>
              <a:t>Podrazumevani tok poziva je iz Jave u native</a:t>
            </a:r>
          </a:p>
          <a:p>
            <a:pPr lvl="1"/>
            <a:r>
              <a:rPr lang="sr-Latn-RS" dirty="0"/>
              <a:t>Pozivi Java metoda iz native dela rešenja omogućen je jedino refleksijom</a:t>
            </a:r>
          </a:p>
          <a:p>
            <a:r>
              <a:rPr lang="sr-Latn-RS" dirty="0"/>
              <a:t>Slaba programska sprega između Java i native rešenja</a:t>
            </a:r>
          </a:p>
          <a:p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788275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65158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Init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endParaRPr lang="sr-Latn-R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Android svojstva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Binder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JNI</a:t>
            </a:r>
            <a:endParaRPr lang="sr-Latn-C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sr-Latn-RS" sz="2400" dirty="0">
                <a:solidFill>
                  <a:srgbClr val="FF0000"/>
                </a:solidFill>
              </a:rPr>
              <a:t>shmem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Ograni</a:t>
            </a:r>
            <a:r>
              <a:rPr lang="sr-Latn-RS" sz="2400" dirty="0" err="1"/>
              <a:t>čenja</a:t>
            </a:r>
            <a:endParaRPr lang="en-US" sz="2400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796158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911896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Šta?</a:t>
            </a:r>
          </a:p>
          <a:p>
            <a:pPr lvl="1"/>
            <a:r>
              <a:rPr lang="sr-Latn-RS" dirty="0"/>
              <a:t>Ashmem je </a:t>
            </a:r>
            <a:r>
              <a:rPr lang="sr-Latn-RS" dirty="0" err="1"/>
              <a:t>Andr</a:t>
            </a:r>
            <a:r>
              <a:rPr lang="en-US" dirty="0"/>
              <a:t>o</a:t>
            </a:r>
            <a:r>
              <a:rPr lang="sr-Latn-RS" dirty="0" err="1"/>
              <a:t>id</a:t>
            </a:r>
            <a:r>
              <a:rPr lang="sr-Latn-RS" dirty="0"/>
              <a:t>-ovo rešenje za deljenje memorije između više procesa</a:t>
            </a:r>
          </a:p>
          <a:p>
            <a:r>
              <a:rPr lang="sr-Latn-RS" dirty="0"/>
              <a:t>Zašto?</a:t>
            </a:r>
          </a:p>
          <a:p>
            <a:pPr lvl="1"/>
            <a:r>
              <a:rPr lang="en-US" dirty="0"/>
              <a:t>System V, re</a:t>
            </a:r>
            <a:r>
              <a:rPr lang="sr-Latn-RS" dirty="0"/>
              <a:t>šenje </a:t>
            </a:r>
            <a:r>
              <a:rPr lang="en-US" dirty="0"/>
              <a:t>od </a:t>
            </a:r>
            <a:r>
              <a:rPr lang="en-US" dirty="0" err="1"/>
              <a:t>koga</a:t>
            </a:r>
            <a:r>
              <a:rPr lang="en-US" dirty="0"/>
              <a:t> je </a:t>
            </a:r>
            <a:r>
              <a:rPr lang="en-US" dirty="0" err="1"/>
              <a:t>Ashmem</a:t>
            </a:r>
            <a:r>
              <a:rPr lang="en-US" dirty="0"/>
              <a:t> </a:t>
            </a:r>
            <a:r>
              <a:rPr lang="en-US" dirty="0" err="1"/>
              <a:t>najverovatnije</a:t>
            </a:r>
            <a:r>
              <a:rPr lang="en-US" dirty="0"/>
              <a:t> </a:t>
            </a:r>
            <a:r>
              <a:rPr lang="en-US" dirty="0" err="1"/>
              <a:t>potekao</a:t>
            </a:r>
            <a:r>
              <a:rPr lang="en-US" dirty="0"/>
              <a:t> je </a:t>
            </a:r>
            <a:r>
              <a:rPr lang="en-US" dirty="0" err="1"/>
              <a:t>mogao</a:t>
            </a:r>
            <a:r>
              <a:rPr lang="en-US" dirty="0"/>
              <a:t> da deli </a:t>
            </a:r>
            <a:r>
              <a:rPr lang="sr-Latn-RS" dirty="0"/>
              <a:t>memoriju samo između procesa koji su u srodstvu (fork)</a:t>
            </a:r>
            <a:endParaRPr lang="en-US" dirty="0"/>
          </a:p>
          <a:p>
            <a:pPr lvl="1"/>
            <a:r>
              <a:rPr lang="sr-Latn-RS" dirty="0"/>
              <a:t>Brojanje referenci </a:t>
            </a:r>
            <a:r>
              <a:rPr lang="en-US" dirty="0"/>
              <a:t>(process </a:t>
            </a:r>
            <a:r>
              <a:rPr lang="sr-Latn-RS" dirty="0"/>
              <a:t>killer</a:t>
            </a:r>
            <a:r>
              <a:rPr lang="en-US" dirty="0"/>
              <a:t>)</a:t>
            </a:r>
            <a:endParaRPr lang="sr-Latn-RS" dirty="0"/>
          </a:p>
          <a:p>
            <a:r>
              <a:rPr lang="sr-Latn-RS" dirty="0"/>
              <a:t>Kako?</a:t>
            </a:r>
          </a:p>
          <a:p>
            <a:pPr lvl="1"/>
            <a:r>
              <a:rPr lang="sr-Latn-RS" dirty="0"/>
              <a:t>Ashmem je realizovan u samom Linux kernelu. Deo je Android Linux kernel poboljšanja.</a:t>
            </a:r>
          </a:p>
          <a:p>
            <a:r>
              <a:rPr lang="sr-Latn-RS" dirty="0"/>
              <a:t>Osobine:</a:t>
            </a:r>
          </a:p>
          <a:p>
            <a:pPr lvl="1"/>
            <a:r>
              <a:rPr lang="sr-Latn-RS" dirty="0"/>
              <a:t>Koristi virtualnu susednu memoriju. </a:t>
            </a:r>
          </a:p>
          <a:p>
            <a:pPr lvl="2"/>
            <a:r>
              <a:rPr lang="sr-Latn-RS" dirty="0"/>
              <a:t>Za razliku od ashmem-a, u ranijim verzijama Android-a je bio pmem rešenje koje je koristilo fizički susednu memoriju.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804041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69450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/>
              <a:t>Problemi:</a:t>
            </a:r>
          </a:p>
          <a:p>
            <a:pPr lvl="1"/>
            <a:r>
              <a:rPr lang="sr-Latn-RS" dirty="0"/>
              <a:t>Prilikom zauzimanja ashmem memorije potrebno je navesti naziv zauzetog regiona</a:t>
            </a:r>
          </a:p>
          <a:p>
            <a:pPr lvl="1"/>
            <a:r>
              <a:rPr lang="sr-Latn-RS" dirty="0"/>
              <a:t>Ukoliko se u drugom procesu zauzme region sa istim nazivom, on neće pokazivati na istu memoriju koja je u prethodnom koraku zauzeta</a:t>
            </a:r>
          </a:p>
          <a:p>
            <a:endParaRPr lang="sr-Latn-RS" dirty="0"/>
          </a:p>
          <a:p>
            <a:r>
              <a:rPr lang="sr-Latn-RS" dirty="0"/>
              <a:t>Rešenje:</a:t>
            </a:r>
          </a:p>
          <a:p>
            <a:pPr lvl="1"/>
            <a:r>
              <a:rPr lang="sr-Latn-RS" dirty="0"/>
              <a:t>Prilikom zauzimanja memorije dobija se file descriptor koji predstavlja jedinstveni indentifikator deljenog regiona</a:t>
            </a:r>
          </a:p>
          <a:p>
            <a:pPr lvl="1"/>
            <a:r>
              <a:rPr lang="sr-Latn-RS" dirty="0"/>
              <a:t>Proslediti preko binder veze file descriptor drugom procesu koji će na osnovu njega mapirati kod sebe isti deljeni region</a:t>
            </a:r>
          </a:p>
          <a:p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811924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962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b="0" dirty="0"/>
              <a:t>Sintaksa Android init jezika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-Latn-RS" altLang="en-US" sz="1800" dirty="0"/>
              <a:t>Akcije</a:t>
            </a:r>
            <a:r>
              <a:rPr lang="en-US" altLang="en-US" sz="1800" dirty="0"/>
              <a:t>/</a:t>
            </a:r>
            <a:r>
              <a:rPr lang="sr-Latn-RS" altLang="en-US" sz="1800" dirty="0"/>
              <a:t>okidači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komande</a:t>
            </a:r>
            <a:r>
              <a:rPr lang="en-US" altLang="en-US" sz="1800" dirty="0"/>
              <a:t>:</a:t>
            </a:r>
            <a:endParaRPr lang="sr-Latn-RS" altLang="en-US" sz="1800" dirty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on &lt;trigger&gt;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     &lt;command&gt;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     &lt;command&gt;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sr-Latn-RS" altLang="en-US" sz="1800" dirty="0">
                <a:latin typeface="Courier New" pitchFamily="49" charset="0"/>
                <a:cs typeface="Courier New" pitchFamily="49" charset="0"/>
              </a:rPr>
              <a:t>...</a:t>
            </a:r>
            <a:endParaRPr lang="en-US" altLang="en-US" sz="1800" dirty="0">
              <a:latin typeface="Courier New" pitchFamily="49" charset="0"/>
              <a:cs typeface="Courier New" pitchFamily="49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-Latn-RS" altLang="en-US" sz="1800" dirty="0"/>
              <a:t>Servisi</a:t>
            </a:r>
            <a:r>
              <a:rPr lang="en-US" altLang="en-US" sz="1800" dirty="0"/>
              <a:t>:</a:t>
            </a:r>
            <a:endParaRPr lang="sr-Latn-RS" altLang="en-US" sz="1800" dirty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sr-Latn-RS" altLang="en-US" sz="1800" dirty="0">
                <a:latin typeface="Courier New" pitchFamily="49" charset="0"/>
                <a:cs typeface="Courier New" pitchFamily="49" charset="0"/>
              </a:rPr>
              <a:t>ervice </a:t>
            </a: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&lt;name&gt; &lt;pathname&gt; [&lt;arguments&gt;]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     &lt;option&gt;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     &lt;option&gt;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     ...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err="1"/>
              <a:t>Klju</a:t>
            </a:r>
            <a:r>
              <a:rPr lang="sr-Latn-RS" altLang="en-US" sz="1800" dirty="0"/>
              <a:t>čna reč service u init jeziku nema nikakve veze sa </a:t>
            </a:r>
            <a:r>
              <a:rPr lang="en-US" altLang="en-US" sz="1800" dirty="0" err="1"/>
              <a:t>sistemskim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servisima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niti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servisima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koje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prave</a:t>
            </a:r>
            <a:r>
              <a:rPr lang="en-US" altLang="en-US" sz="1800" dirty="0"/>
              <a:t> app developer</a:t>
            </a:r>
            <a:r>
              <a:rPr lang="sr-Latn-RS" altLang="en-US" sz="1800" dirty="0"/>
              <a:t>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-Latn-RS" altLang="en-US" sz="1800" dirty="0"/>
              <a:t>Ograničenje: naziv servisa ne sme biti duži od 16 karaktera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-Latn-RS" altLang="en-US" sz="1800" dirty="0"/>
              <a:t>Akcije i servisi moraju da imaju jedinstvene nazive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Progress_Marker"/>
          <p:cNvSpPr/>
          <p:nvPr/>
        </p:nvSpPr>
        <p:spPr>
          <a:xfrm>
            <a:off x="1524001" y="6731000"/>
            <a:ext cx="63062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9475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8362950" cy="4658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Funkcija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Opis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ashmem_create_region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const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char *name,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size);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300" dirty="0"/>
                        <a:t>Zauzima potencijalnu deljenu memoriju</a:t>
                      </a:r>
                      <a:r>
                        <a:rPr lang="sr-Latn-RS" sz="1300" baseline="0" dirty="0"/>
                        <a:t> velićine size i naziva  je name. Povratna vrednost funkcije je file descriptor.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ashmem_set_prot_region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fd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300" dirty="0"/>
                        <a:t>Dodeljuje</a:t>
                      </a:r>
                      <a:r>
                        <a:rPr lang="sr-Latn-RS" sz="1300" baseline="0" dirty="0"/>
                        <a:t> prava pristupa memoriji: PROT</a:t>
                      </a:r>
                      <a:r>
                        <a:rPr lang="en-US" sz="1300" baseline="0" dirty="0"/>
                        <a:t>_EXEC, PROT_READ, PROT_WRITE </a:t>
                      </a:r>
                      <a:r>
                        <a:rPr lang="en-US" sz="1300" baseline="0" dirty="0" err="1"/>
                        <a:t>i</a:t>
                      </a:r>
                      <a:r>
                        <a:rPr lang="en-US" sz="1300" baseline="0" dirty="0"/>
                        <a:t> PROT_NONE. Mo</a:t>
                      </a:r>
                      <a:r>
                        <a:rPr lang="sr-Latn-RS" sz="1300" baseline="0" dirty="0"/>
                        <a:t>guće je koristiti konkatenaciju sa ili.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ashmem_pin_region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fd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offset,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300" dirty="0"/>
                        <a:t>Pozivanjem ove funkcije memorija vezana za file descriptor neće moći da se oslobodi od strane kernel-a u slučaju</a:t>
                      </a:r>
                      <a:r>
                        <a:rPr lang="sr-Latn-RS" sz="1300" baseline="0" dirty="0"/>
                        <a:t> OOM (Out Of Memory).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ashmem_unpin_region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fd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offset,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300" dirty="0"/>
                        <a:t>Pozivanjem ove funkcije memorija vezana za file descriptor moći će da se oslobodi od strane kernel-a u slučaju</a:t>
                      </a:r>
                      <a:r>
                        <a:rPr lang="sr-Latn-RS" sz="1300" baseline="0" dirty="0"/>
                        <a:t> OOM.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ashmem_get_size_region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fd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300" dirty="0"/>
                        <a:t>Vraća</a:t>
                      </a:r>
                      <a:r>
                        <a:rPr lang="sr-Latn-RS" sz="1300" baseline="0" dirty="0"/>
                        <a:t> informaciju koliko memorije je zauzeto.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 *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mmap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(void *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length,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flags,</a:t>
                      </a:r>
                      <a:r>
                        <a:rPr lang="sr-Latn-R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fd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off_t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offset);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300" dirty="0"/>
                        <a:t>Virtualno povezivanje user i kernel memorijskog prostora. Ono što se upiše u jedan memorijski prostor momentalno je vidljivo i u drugom. Više informacija: </a:t>
                      </a:r>
                      <a:r>
                        <a:rPr lang="sr-Latn-RS" sz="1300" dirty="0">
                          <a:hlinkClick r:id="rId2"/>
                        </a:rPr>
                        <a:t>http://man7.org/linux/man-pages/man2/mmap.2.html</a:t>
                      </a:r>
                      <a:r>
                        <a:rPr lang="sr-Latn-RS" sz="1300" dirty="0"/>
                        <a:t> 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munmap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(void *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3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size_t</a:t>
                      </a:r>
                      <a:r>
                        <a:rPr lang="en-US" sz="13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length);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300" dirty="0"/>
                        <a:t>Poništavanje virtualnog povezivanje izmeću user</a:t>
                      </a:r>
                      <a:r>
                        <a:rPr lang="sr-Latn-RS" sz="1300" baseline="0" dirty="0"/>
                        <a:t> i kernel memorijskog prostora.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Progress_Marker"/>
          <p:cNvSpPr/>
          <p:nvPr/>
        </p:nvSpPr>
        <p:spPr>
          <a:xfrm>
            <a:off x="1524001" y="6731000"/>
            <a:ext cx="819806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8478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Ashmem: primer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95400"/>
            <a:ext cx="8363272" cy="5105400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/>
              <a:t>Native primer: servis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size_t len = 4096;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ashmem_create_region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Ashmem region name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ashmem_set_prot_region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(fd, PROT_READ | PROT_WRITE);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void* ptr =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(NULL, len, PROT_READ | PROT_WRITE, MAP_SHARED, fd, 0);</a:t>
            </a:r>
          </a:p>
          <a:p>
            <a:pPr marL="0" indent="0">
              <a:buNone/>
            </a:pP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ashmem_set_prot_region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(fd, PROT_READ);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write into </a:t>
            </a:r>
            <a:r>
              <a:rPr lang="en-US" sz="1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1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as desired</a:t>
            </a:r>
            <a:endParaRPr lang="sr-Latn-RS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munmap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(ptr, len);</a:t>
            </a:r>
          </a:p>
          <a:p>
            <a:pPr marL="0" indent="0">
              <a:buNone/>
            </a:pP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(fd);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r-Latn-RS" dirty="0"/>
              <a:t>Native primer: klijent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(NULL,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PROT_READ, MAP_SHARED,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pPr marL="0" indent="0">
              <a:buNone/>
            </a:pPr>
            <a:r>
              <a:rPr lang="en-U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read from </a:t>
            </a:r>
            <a:r>
              <a:rPr lang="en-US" sz="1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 up to </a:t>
            </a:r>
            <a:r>
              <a:rPr lang="en-US" sz="1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as desired</a:t>
            </a:r>
            <a:endParaRPr lang="sr-Latn-RS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munmap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(ptr, len);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827689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053088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Ashmem: primer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95400"/>
            <a:ext cx="8363272" cy="5105400"/>
          </a:xfrm>
        </p:spPr>
        <p:txBody>
          <a:bodyPr>
            <a:normAutofit/>
          </a:bodyPr>
          <a:lstStyle/>
          <a:p>
            <a:r>
              <a:rPr lang="en-US" dirty="0"/>
              <a:t>Java primer</a:t>
            </a:r>
            <a:endParaRPr lang="sr-Latn-RS" dirty="0"/>
          </a:p>
          <a:p>
            <a:r>
              <a:rPr lang="sr-Latn-RS" dirty="0"/>
              <a:t>MemoryFile je samo Java omotač oko native ashmem implementacije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import android.os.MemoryFile;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MemoryFile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mMemoryFile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MemoryFile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ashmem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-java-region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720 * 576 * 4);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835572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54986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Ashmem: primer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95400"/>
            <a:ext cx="8363272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ashmem</a:t>
            </a:r>
            <a:r>
              <a:rPr lang="en-US" dirty="0"/>
              <a:t> region </a:t>
            </a:r>
            <a:r>
              <a:rPr lang="en-US" dirty="0" err="1"/>
              <a:t>pravi</a:t>
            </a:r>
            <a:r>
              <a:rPr lang="en-US" dirty="0"/>
              <a:t> u Java </a:t>
            </a:r>
            <a:r>
              <a:rPr lang="en-US" dirty="0" err="1"/>
              <a:t>aplikaciji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Java – native </a:t>
            </a:r>
            <a:r>
              <a:rPr lang="en-US" dirty="0" err="1"/>
              <a:t>preko</a:t>
            </a:r>
            <a:r>
              <a:rPr lang="en-US" dirty="0"/>
              <a:t> JNI-a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Java – native </a:t>
            </a:r>
            <a:r>
              <a:rPr lang="en-US" dirty="0" err="1"/>
              <a:t>preko</a:t>
            </a:r>
            <a:r>
              <a:rPr lang="en-US" dirty="0"/>
              <a:t> binder-a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ashmem</a:t>
            </a:r>
            <a:r>
              <a:rPr lang="en-US" dirty="0"/>
              <a:t> region se </a:t>
            </a:r>
            <a:r>
              <a:rPr lang="en-US" dirty="0" err="1"/>
              <a:t>pravi</a:t>
            </a:r>
            <a:r>
              <a:rPr lang="en-US" dirty="0"/>
              <a:t> u native </a:t>
            </a:r>
            <a:r>
              <a:rPr lang="en-US" dirty="0" err="1"/>
              <a:t>aplikaciji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podesiti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 u </a:t>
            </a:r>
            <a:r>
              <a:rPr lang="en-US" dirty="0" err="1"/>
              <a:t>MemoryFile</a:t>
            </a:r>
            <a:r>
              <a:rPr lang="en-US" dirty="0"/>
              <a:t> </a:t>
            </a:r>
            <a:r>
              <a:rPr lang="en-US" dirty="0" err="1"/>
              <a:t>klasi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sr-Latn-R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843455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507451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primer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Java – native,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95400"/>
            <a:ext cx="8363272" cy="5105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Java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native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setMemoryFile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MemoryFile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mf);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JNI</a:t>
            </a:r>
          </a:p>
          <a:p>
            <a:pPr marL="0" indent="0">
              <a:buNone/>
            </a:pP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jboolean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jni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setMemoryFile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JNIEnv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jclass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clz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jobject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jmf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jclass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clsMF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FindClass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/os/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MemoryFile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jfieldID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fldFD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GetFieldID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clsMF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Ljava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jobject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GetObjectField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jmf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fldFD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jclass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FindClass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java/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fldFD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GetFieldID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clsFD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descriptor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"I");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jint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GetIntField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fldFD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(NULL,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PROT_READ | PROT_WRITE, MAP_SHARED, 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pPr marL="0" indent="0">
              <a:buNone/>
            </a:pPr>
            <a:r>
              <a:rPr lang="en-U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write, read memory</a:t>
            </a:r>
            <a:endParaRPr lang="sr-Latn-RS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munmap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851338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55971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primer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Java – native, binder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95400"/>
            <a:ext cx="8363272" cy="51054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Application: AIDL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com.course.android.nativeservice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android.os.ParcelFileDescriptor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INativeService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get();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void set(in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ParcelFileDescriptor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Application: Java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INativeService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nativeService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MemoryFile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mf = new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MemoryFile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("java-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ashmem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-region", 1024);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Field f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mf.getClass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getDeclaredField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"); //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NoSuchFieldException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f.setAccessible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f.get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(mf); //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IllegalAccessException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ParcelFileDescriptor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ParcelFileDescriptor.dup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nativeService.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859220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052962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primer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Java – native, binder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95400"/>
            <a:ext cx="8363272" cy="51054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Native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status_t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BnNativeService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onTransact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(uint32_t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&amp; data,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reply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uint32_t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SET: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CHECK_INTERFACE(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INativeService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data,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reply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outcommchannel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readParcelFileDescriptor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outcommchannel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set(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reply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writeNoException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NativeService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::set(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(NULL,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PROT_READ | PROT_WRITE, MAP_SHARED,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write, read memory</a:t>
            </a:r>
            <a:endParaRPr lang="sr-Latn-RS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r-Latn-RS" sz="1300" i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munmap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867103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27242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Init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endParaRPr lang="sr-Latn-R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Android svojstva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Binder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JNI</a:t>
            </a:r>
            <a:endParaRPr lang="sr-Latn-C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</a:t>
            </a:r>
            <a:r>
              <a:rPr lang="sr-Latn-RS" sz="2400" dirty="0"/>
              <a:t>shmem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Ograni</a:t>
            </a:r>
            <a:r>
              <a:rPr lang="sr-Latn-RS" sz="2400" dirty="0" err="1">
                <a:solidFill>
                  <a:srgbClr val="FF0000"/>
                </a:solidFill>
              </a:rPr>
              <a:t>čenja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Progress_Marker"/>
          <p:cNvSpPr/>
          <p:nvPr/>
        </p:nvSpPr>
        <p:spPr>
          <a:xfrm>
            <a:off x="1524000" y="6731000"/>
            <a:ext cx="874986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11918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Ograničenja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371601"/>
            <a:ext cx="8363272" cy="4754563"/>
          </a:xfrm>
        </p:spPr>
        <p:txBody>
          <a:bodyPr>
            <a:normAutofit fontScale="77500" lnSpcReduction="20000"/>
          </a:bodyPr>
          <a:lstStyle/>
          <a:p>
            <a:r>
              <a:rPr lang="sr-Latn-RS" sz="2000" dirty="0"/>
              <a:t>Binder podržava maksimalno </a:t>
            </a:r>
            <a:r>
              <a:rPr lang="sr-Latn-RS" sz="2000" b="1" dirty="0"/>
              <a:t>15</a:t>
            </a:r>
            <a:r>
              <a:rPr lang="sr-Latn-RS" sz="2000" dirty="0"/>
              <a:t> Binder niti, po jednom procesu</a:t>
            </a:r>
          </a:p>
          <a:p>
            <a:pPr marL="0" indent="0">
              <a:buNone/>
            </a:pPr>
            <a:endParaRPr lang="sr-Latn-R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sr-Latn-R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sr-Latn-R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open_driver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fd = </a:t>
            </a:r>
            <a:r>
              <a:rPr lang="sr-Latn-R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("/dev/binder", O_RDWR);</a:t>
            </a:r>
          </a:p>
          <a:p>
            <a:pPr marL="0" indent="0">
              <a:buNone/>
            </a:pPr>
            <a:r>
              <a:rPr lang="sr-Latn-R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(fd &gt;= 0) {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…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size_t maxThreads = 15;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result = </a:t>
            </a:r>
            <a:r>
              <a:rPr lang="sr-Latn-R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ioctl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(fd, BINDER_SET_MAX_THREADS, &amp;maxThreads);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…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sr-Latn-R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…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sr-Latn-R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fd;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Progress_Marker"/>
          <p:cNvSpPr/>
          <p:nvPr/>
        </p:nvSpPr>
        <p:spPr>
          <a:xfrm>
            <a:off x="1524000" y="6731000"/>
            <a:ext cx="882869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331169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Ograničenja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sr-Latn-RS" sz="2000" dirty="0"/>
              <a:t>Binder limitira svoj bafer za transakcije na </a:t>
            </a:r>
            <a:r>
              <a:rPr lang="sr-Latn-RS" sz="2000" b="1" dirty="0"/>
              <a:t>1 MB </a:t>
            </a:r>
            <a:r>
              <a:rPr lang="sr-Latn-RS" sz="2000" dirty="0"/>
              <a:t>po procesu, za sve konkurentne transakcije</a:t>
            </a:r>
          </a:p>
          <a:p>
            <a:pPr lvl="1"/>
            <a:r>
              <a:rPr lang="sr-Latn-RS" sz="1800" dirty="0"/>
              <a:t>Ukoliko su argumenti/povratne vrednosti prevelike da bi stale u ovaj bafer, dobije se poseban </a:t>
            </a:r>
            <a:r>
              <a:rPr lang="sr-Latn-R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TransactionTooLargeException</a:t>
            </a:r>
            <a:r>
              <a:rPr lang="sr-Latn-RS" sz="1800" dirty="0"/>
              <a:t> izuzetak</a:t>
            </a:r>
          </a:p>
          <a:p>
            <a:pPr lvl="1"/>
            <a:r>
              <a:rPr lang="sr-Latn-RS" sz="1800" dirty="0"/>
              <a:t>Pošto je u pitanju bafer koji se deli za sve transakcije u okviru procesa, čak i transakcije koje nisu velike, ukoliko ih ima puno mogu dovesti do ovog problema</a:t>
            </a:r>
          </a:p>
          <a:p>
            <a:pPr lvl="1"/>
            <a:r>
              <a:rPr lang="sr-Latn-RS" sz="1800" dirty="0"/>
              <a:t>Kada se ovaj problem desi, ne možemo znati da li nismo uspeli da pošaljemo transakciju, ili da primimo odgovor</a:t>
            </a:r>
          </a:p>
          <a:p>
            <a:pPr lvl="1"/>
            <a:r>
              <a:rPr lang="sr-Latn-RS" sz="1800" dirty="0"/>
              <a:t>Držite veličinu podataka koja se šalje transakcijama malom, i koristite umesto toga deljenu memoriju – </a:t>
            </a:r>
            <a:r>
              <a:rPr lang="sr-Latn-R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ashmem</a:t>
            </a:r>
            <a:r>
              <a:rPr lang="sr-Latn-RS" sz="1800" dirty="0"/>
              <a:t> (gde je to moguće)</a:t>
            </a:r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Progress_Marker"/>
          <p:cNvSpPr/>
          <p:nvPr/>
        </p:nvSpPr>
        <p:spPr>
          <a:xfrm>
            <a:off x="1524000" y="6731000"/>
            <a:ext cx="890751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134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Okida</a:t>
            </a:r>
            <a:r>
              <a:rPr lang="sr-Latn-RS" dirty="0"/>
              <a:t>či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sr-Latn-RS" altLang="en-US" dirty="0"/>
              <a:t>Okidači su uslovi koji kada se ispune manifestuju izvršavanje liste komandi</a:t>
            </a:r>
            <a:endParaRPr lang="sr-Latn-RS" dirty="0"/>
          </a:p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okida</a:t>
            </a:r>
            <a:r>
              <a:rPr lang="sr-Latn-RS" dirty="0"/>
              <a:t>ča:</a:t>
            </a:r>
          </a:p>
          <a:p>
            <a:pPr lvl="1"/>
            <a:r>
              <a:rPr lang="sr-Latn-RS" dirty="0"/>
              <a:t>Predefinisani okidači</a:t>
            </a:r>
            <a:endParaRPr lang="en-US" dirty="0"/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early-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early-fs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post-fs</a:t>
            </a:r>
            <a:endParaRPr lang="sr-Latn-R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sr-Latn-RS" dirty="0">
                <a:latin typeface="Courier New" panose="02070309020205020404" pitchFamily="49" charset="0"/>
                <a:cs typeface="Courier New" panose="02070309020205020404" pitchFamily="49" charset="0"/>
              </a:rPr>
              <a:t>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-fs-data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early-boot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charger</a:t>
            </a:r>
            <a:endParaRPr lang="sr-Latn-RS" dirty="0"/>
          </a:p>
          <a:p>
            <a:pPr lvl="1"/>
            <a:r>
              <a:rPr lang="sr-Latn-RS" dirty="0"/>
              <a:t>Okidači koji se aktiviraju na promenu vrednosti property-a</a:t>
            </a:r>
            <a:endParaRPr lang="en-US" dirty="0"/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on property:&lt;name&gt;=&lt;value&gt;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70944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20906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/>
              <a:t>Kraj</a:t>
            </a:r>
            <a:endParaRPr lang="en-US" altLang="en-US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sr-Latn-RS" dirty="0"/>
              <a:t>Pitanja</a:t>
            </a:r>
            <a:r>
              <a:rPr lang="en-US" dirty="0"/>
              <a:t>?</a:t>
            </a: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898634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636670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Literatura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Pap </a:t>
            </a:r>
            <a:r>
              <a:rPr lang="sr-Latn-RS" sz="2000" dirty="0"/>
              <a:t>dr </a:t>
            </a:r>
            <a:r>
              <a:rPr lang="sr-Latn-RS" sz="2000" dirty="0" err="1"/>
              <a:t>Ištva</a:t>
            </a:r>
            <a:r>
              <a:rPr lang="en-US" sz="2000" dirty="0"/>
              <a:t>n</a:t>
            </a:r>
            <a:r>
              <a:rPr lang="sr-Latn-RS" sz="2000" dirty="0"/>
              <a:t>, </a:t>
            </a:r>
            <a:r>
              <a:rPr lang="en-US" sz="2000" dirty="0" err="1"/>
              <a:t>Luki</a:t>
            </a:r>
            <a:r>
              <a:rPr lang="sr-Latn-RS" sz="2000" dirty="0"/>
              <a:t>ć dr Nemanja, </a:t>
            </a:r>
            <a:r>
              <a:rPr lang="en-US" sz="2000" dirty="0"/>
              <a:t>“</a:t>
            </a:r>
            <a:r>
              <a:rPr lang="sr-Latn-RS" sz="2000" i="1" dirty="0"/>
              <a:t>Projektovanje i arhitekture softverskih sistema – Sistemi zasnovani na Androidu</a:t>
            </a:r>
            <a:r>
              <a:rPr lang="en-US" sz="2000" dirty="0"/>
              <a:t>”, 2015.</a:t>
            </a:r>
          </a:p>
          <a:p>
            <a:r>
              <a:rPr lang="en-US" sz="2000" dirty="0" err="1"/>
              <a:t>Aleksandar</a:t>
            </a:r>
            <a:r>
              <a:rPr lang="en-US" sz="2000" dirty="0"/>
              <a:t> </a:t>
            </a:r>
            <a:r>
              <a:rPr lang="en-US" sz="2000" dirty="0" err="1"/>
              <a:t>Gargenta</a:t>
            </a:r>
            <a:r>
              <a:rPr lang="en-US" sz="2000" dirty="0"/>
              <a:t>, “</a:t>
            </a:r>
            <a:r>
              <a:rPr lang="en-US" sz="2000" i="1" dirty="0"/>
              <a:t>Deep Dive into Android IPC/Binder Framework</a:t>
            </a:r>
            <a:r>
              <a:rPr lang="en-US" sz="2000" dirty="0"/>
              <a:t>”, Android Builders Summit, 2013.</a:t>
            </a:r>
          </a:p>
          <a:p>
            <a:r>
              <a:rPr lang="sr-Latn-RS" sz="2000" dirty="0" err="1"/>
              <a:t>Thorsten</a:t>
            </a:r>
            <a:r>
              <a:rPr lang="sr-Latn-RS" sz="2000" dirty="0"/>
              <a:t> </a:t>
            </a:r>
            <a:r>
              <a:rPr lang="sr-Latn-RS" sz="2000" dirty="0" err="1"/>
              <a:t>Schreiber</a:t>
            </a:r>
            <a:r>
              <a:rPr lang="en-US" sz="2000" dirty="0"/>
              <a:t>, “</a:t>
            </a:r>
            <a:r>
              <a:rPr lang="en-US" sz="2000" i="1" dirty="0"/>
              <a:t>Android Binder - Android </a:t>
            </a:r>
            <a:r>
              <a:rPr lang="en-US" sz="2000" i="1" dirty="0" err="1"/>
              <a:t>Interprocess</a:t>
            </a:r>
            <a:r>
              <a:rPr lang="en-US" sz="2000" i="1" dirty="0"/>
              <a:t> Communication</a:t>
            </a:r>
            <a:r>
              <a:rPr lang="en-US" sz="2000" dirty="0"/>
              <a:t>”, 2011.</a:t>
            </a:r>
          </a:p>
          <a:p>
            <a:r>
              <a:rPr lang="sr-Latn-RS" sz="2000" dirty="0">
                <a:hlinkClick r:id="rId2"/>
              </a:rPr>
              <a:t>https://sites.google.com/site/io/an-introduction-to-android</a:t>
            </a:r>
            <a:endParaRPr lang="en-US" sz="2000" dirty="0"/>
          </a:p>
          <a:p>
            <a:r>
              <a:rPr lang="en-US" dirty="0">
                <a:hlinkClick r:id="rId3"/>
              </a:rPr>
              <a:t>http://www.it.iitb.ac.in/frg/wiki/images/5/5b/113050076_Rajesh_Prodduturi_week6_presentation_4_2012-08-11.pdf</a:t>
            </a:r>
            <a:endParaRPr lang="en-US" dirty="0"/>
          </a:p>
          <a:p>
            <a:r>
              <a:rPr lang="en-US" dirty="0">
                <a:hlinkClick r:id="rId4"/>
              </a:rPr>
              <a:t>http://www.androidenea.com/2010/03/share-memory-using-ashmem-and-binder-in.html</a:t>
            </a:r>
            <a:endParaRPr lang="en-US" dirty="0"/>
          </a:p>
          <a:p>
            <a:r>
              <a:rPr lang="en-US" dirty="0"/>
              <a:t>Jonathan Levin, </a:t>
            </a:r>
            <a:r>
              <a:rPr lang="sr-Latn-RS" dirty="0"/>
              <a:t>Android </a:t>
            </a:r>
            <a:r>
              <a:rPr lang="sr-Latn-RS" dirty="0" err="1"/>
              <a:t>internals</a:t>
            </a:r>
            <a:r>
              <a:rPr lang="en-US" dirty="0"/>
              <a:t>: A confectioner’s Cookbook, Volume I: The Power User’s View, 11/2015.</a:t>
            </a:r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sr-Latn-R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906517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453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dirty="0"/>
              <a:t>Predefinisani okidači: detaljnije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957511"/>
              </p:ext>
            </p:extLst>
          </p:nvPr>
        </p:nvGraphicFramePr>
        <p:xfrm>
          <a:off x="2929179" y="412432"/>
          <a:ext cx="6648773" cy="7132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798">
                <a:tc>
                  <a:txBody>
                    <a:bodyPr/>
                    <a:lstStyle/>
                    <a:p>
                      <a:r>
                        <a:rPr lang="sr-Latn-RS" dirty="0"/>
                        <a:t>Okidač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3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sr-Latn-R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arly-init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Prva </a:t>
                      </a:r>
                      <a:r>
                        <a:rPr lang="en-US" dirty="0" err="1"/>
                        <a:t>faza</a:t>
                      </a:r>
                      <a:r>
                        <a:rPr lang="en-US" baseline="0" dirty="0"/>
                        <a:t> </a:t>
                      </a:r>
                      <a:r>
                        <a:rPr lang="sr-Latn-RS" baseline="0" dirty="0"/>
                        <a:t>inicijalizacije. Koristi se za SELinux i Out Of Memory podešavanja.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3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sr-Latn-R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nit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Pravljenje file sistema, mount tačaka i upis u kernel promenjljive.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23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early-fs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Pokreće</a:t>
                      </a:r>
                      <a:r>
                        <a:rPr lang="sr-Latn-RS" baseline="0" dirty="0"/>
                        <a:t> se pre nego što file system postane spreman za učitavanje.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9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Učitavanje particija</a:t>
                      </a:r>
                      <a:r>
                        <a:rPr lang="sr-Latn-R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23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post-fs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Komande koje se izvršavaju nakon što je file</a:t>
                      </a:r>
                      <a:r>
                        <a:rPr lang="sr-Latn-RS" baseline="0" dirty="0"/>
                        <a:t> </a:t>
                      </a:r>
                      <a:r>
                        <a:rPr lang="en-US" baseline="0" dirty="0"/>
                        <a:t>system u</a:t>
                      </a:r>
                      <a:r>
                        <a:rPr lang="sr-Latn-RS" baseline="0" dirty="0"/>
                        <a:t>čitan.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23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post-fs-data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Komande</a:t>
                      </a:r>
                      <a:r>
                        <a:rPr lang="sr-Latn-RS" baseline="0" dirty="0"/>
                        <a:t> koje se uvršavaja kada je </a:t>
                      </a:r>
                      <a:r>
                        <a:rPr lang="en-US" baseline="0" dirty="0"/>
                        <a:t>data </a:t>
                      </a:r>
                      <a:r>
                        <a:rPr lang="en-US" baseline="0" dirty="0" err="1"/>
                        <a:t>particija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dekriptovana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23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early-boot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Komande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koje</a:t>
                      </a:r>
                      <a:r>
                        <a:rPr lang="en-US" dirty="0"/>
                        <a:t> se </a:t>
                      </a:r>
                      <a:r>
                        <a:rPr lang="sr-Latn-RS" dirty="0"/>
                        <a:t>izvršavaju</a:t>
                      </a:r>
                      <a:r>
                        <a:rPr lang="sr-Latn-RS" baseline="0" dirty="0"/>
                        <a:t> nakon što je property service pokrenut.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79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Normalno boot komande.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23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Komande</a:t>
                      </a:r>
                      <a:r>
                        <a:rPr lang="sr-Latn-RS" baseline="0" dirty="0"/>
                        <a:t> koje se izvršavaju kada je uređaj priključen na punjač.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78827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999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okidača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property:persist.service.adb.enable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start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adbd</a:t>
            </a:r>
            <a:endParaRPr lang="sr-Latn-R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property:persist.service.adb.enable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stop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adbd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86710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2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Komande</a:t>
            </a:r>
            <a:r>
              <a:rPr lang="sr-Latn-RS" dirty="0"/>
              <a:t> (1</a:t>
            </a:r>
            <a:r>
              <a:rPr lang="en-US" dirty="0"/>
              <a:t>/2</a:t>
            </a:r>
            <a:r>
              <a:rPr lang="sr-Latn-RS" dirty="0"/>
              <a:t>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986945"/>
              </p:ext>
            </p:extLst>
          </p:nvPr>
        </p:nvGraphicFramePr>
        <p:xfrm>
          <a:off x="1681842" y="850900"/>
          <a:ext cx="8229600" cy="6309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Komanda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start &lt;service&gt;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Pokretanje servisa.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stop &lt;service&gt;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Zaustavljanje servisa.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restart &lt;service&gt;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Ponovno</a:t>
                      </a:r>
                      <a:r>
                        <a:rPr lang="sr-Latn-RS" baseline="0" dirty="0"/>
                        <a:t> pokretanje servisa.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setprop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&lt;name&gt; &lt;value&gt;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Postavljanje Andorid property-a na neku</a:t>
                      </a:r>
                      <a:r>
                        <a:rPr lang="sr-Latn-RS" baseline="0" dirty="0"/>
                        <a:t> vrednost.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exec &lt;path&gt; [ &lt;argument&gt; ]*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Izvršavanja programa. Nije preporučnjivo. Koristi init</a:t>
                      </a:r>
                      <a:r>
                        <a:rPr lang="sr-Latn-RS" baseline="0" dirty="0"/>
                        <a:t> service umesto ove komande.</a:t>
                      </a:r>
                      <a:r>
                        <a:rPr lang="en-US" baseline="0" dirty="0"/>
                        <a:t> I</a:t>
                      </a:r>
                      <a:r>
                        <a:rPr lang="sr-Latn-RS" baseline="0" dirty="0"/>
                        <a:t>zbačeno u novijim verzijama.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export &lt;name&gt; &lt;value&gt;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Pravljenje i postavljenje varijable na neku vrednost.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trigger &lt;event&gt;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Pozivanje okidača.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setenforce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&lt;value&gt;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Omogućavanje/onemogućavanje</a:t>
                      </a:r>
                      <a:r>
                        <a:rPr lang="sr-Latn-RS" baseline="0" dirty="0"/>
                        <a:t> SE Linux-a.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1" y="6731000"/>
            <a:ext cx="94593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972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Komande</a:t>
            </a:r>
            <a:r>
              <a:rPr lang="en-US" dirty="0"/>
              <a:t> (2/2)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19858"/>
              </p:ext>
            </p:extLst>
          </p:nvPr>
        </p:nvGraphicFramePr>
        <p:xfrm>
          <a:off x="1926955" y="850900"/>
          <a:ext cx="8229600" cy="640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Komanda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chdir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&lt;directory&gt;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cd </a:t>
                      </a:r>
                      <a:r>
                        <a:rPr lang="en-US" dirty="0" err="1"/>
                        <a:t>komanda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&lt;octal-mode&gt; &lt;path&gt;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Promen</a:t>
                      </a:r>
                      <a:r>
                        <a:rPr lang="sr-Latn-RS" dirty="0"/>
                        <a:t>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pristupnih</a:t>
                      </a:r>
                      <a:r>
                        <a:rPr lang="en-US" dirty="0"/>
                        <a:t> do</a:t>
                      </a:r>
                      <a:r>
                        <a:rPr lang="sr-Latn-RS" dirty="0"/>
                        <a:t>zvola.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chown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&lt;owner&gt; &lt;group&gt; &lt;path&gt;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Promena vlasništva.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chroot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&lt;directory&gt;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Promena root direktorijuma.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copy &lt;path&gt; &lt;destination&gt;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Kopiranje</a:t>
                      </a:r>
                      <a:r>
                        <a:rPr lang="sr-Latn-RS" baseline="0" dirty="0"/>
                        <a:t> datoteke.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mkdir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&lt;path&gt; [mode] [owner] [group]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Pravljenje novog</a:t>
                      </a:r>
                      <a:r>
                        <a:rPr lang="sr-Latn-RS" baseline="0" dirty="0"/>
                        <a:t> direktorijuma.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rmdir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&lt;path&gt;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Brisanje datoteke/direktorijuma.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insmod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&lt;path&gt;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Učitavanje kernel modula.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mount &lt;type&gt; &lt;device&gt; &lt;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 [ &lt;mount option&gt; ]*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Mountovanje uređaja na neki direktorijum.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1" y="6731000"/>
            <a:ext cx="102475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891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Opcije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103791"/>
              </p:ext>
            </p:extLst>
          </p:nvPr>
        </p:nvGraphicFramePr>
        <p:xfrm>
          <a:off x="1981200" y="627380"/>
          <a:ext cx="8229600" cy="6065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Opcija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Ako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servis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sr</a:t>
                      </a:r>
                      <a:r>
                        <a:rPr lang="sr-Latn-RS" dirty="0"/>
                        <a:t>uši pet puta, sistem će biti ponovno pokrenut u recovery</a:t>
                      </a:r>
                      <a:r>
                        <a:rPr lang="sr-Latn-RS" baseline="0" dirty="0"/>
                        <a:t> režimu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oneshot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Pokreni servis samo jednom. Nemoj ga ponovo pokretati nakon rušenja.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onrestart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&lt;command&gt;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Kada</a:t>
                      </a:r>
                      <a:r>
                        <a:rPr lang="sr-Latn-RS" baseline="0" dirty="0"/>
                        <a:t> se servis ponovo pokrene izvrši određenu komandu.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disabled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Servis</a:t>
                      </a:r>
                      <a:r>
                        <a:rPr lang="sr-Latn-RS" baseline="0" dirty="0"/>
                        <a:t> neće biti startovan automatski već ručno sa start komandom.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keycodes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&lt;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keycode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 [ &lt;key</a:t>
                      </a:r>
                      <a:r>
                        <a:rPr lang="sr-Latn-R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code&gt; ]*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Pokretanje servisa sa određenom kombinacijom ključeva.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class &lt;name&gt;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Klasa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kojoj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pripada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servis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group &lt;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groupname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 [ &lt;group</a:t>
                      </a:r>
                      <a:r>
                        <a:rPr lang="sr-Latn-R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name&gt; ]*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Grupa</a:t>
                      </a:r>
                      <a:r>
                        <a:rPr lang="sr-Latn-RS" baseline="0" dirty="0"/>
                        <a:t> kojoj pripada servis.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user &lt;username&gt;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Korisnik kome pripada servis.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110358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450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servisa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bugreport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triggered by holding down volume down, volume up and power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service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bugreport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/system/bin/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dumpstate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-d -v -o 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sdcard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bugreports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bugreport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disabled</a:t>
            </a:r>
          </a:p>
          <a:p>
            <a:pPr marL="0" indent="0">
              <a:buNone/>
            </a:pP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oneshot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keycodes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114 115 116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118241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4742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0" dirty="0"/>
              <a:t>Primer </a:t>
            </a:r>
            <a:r>
              <a:rPr lang="en-US" altLang="en-US" b="0" dirty="0" err="1"/>
              <a:t>servisa</a:t>
            </a:r>
            <a:r>
              <a:rPr lang="en-US" altLang="en-US" b="0" dirty="0"/>
              <a:t> (1/2)</a:t>
            </a: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LOG_TAG "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ExampleService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log.h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**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LOGI("Service started");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elapsed = 0;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sleep(3);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elapsed += 3;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ALOGI("Service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elasped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time is: %d", elapsed);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Progress_Marker"/>
          <p:cNvSpPr/>
          <p:nvPr/>
        </p:nvSpPr>
        <p:spPr>
          <a:xfrm>
            <a:off x="1524001" y="6731000"/>
            <a:ext cx="126124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0117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Init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endParaRPr lang="sr-Latn-R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Android svojstva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Binder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JNI</a:t>
            </a:r>
            <a:endParaRPr lang="sr-Latn-C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</a:t>
            </a:r>
            <a:r>
              <a:rPr lang="sr-Latn-RS" sz="2400" dirty="0"/>
              <a:t>shmem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Ograni</a:t>
            </a:r>
            <a:r>
              <a:rPr lang="sr-Latn-RS" sz="2400" dirty="0" err="1"/>
              <a:t>čenja</a:t>
            </a:r>
            <a:endParaRPr lang="en-US" sz="2400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15765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897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servisa</a:t>
            </a:r>
            <a:r>
              <a:rPr lang="en-US" altLang="en-US" dirty="0"/>
              <a:t>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on boot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start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service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exampleservice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/system/bin/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user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group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exampleservice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oneshot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disabled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134006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1529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56FD-BF28-43FE-8CB9-729FF2CE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Zygote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8FDE5-BF7E-4B57-B546-887E18480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736"/>
            <a:ext cx="10515600" cy="4349749"/>
          </a:xfrm>
        </p:spPr>
        <p:txBody>
          <a:bodyPr/>
          <a:lstStyle/>
          <a:p>
            <a:r>
              <a:rPr lang="sr-Latn-RS" sz="1600" dirty="0" err="1"/>
              <a:t>Deamon</a:t>
            </a:r>
            <a:r>
              <a:rPr lang="sr-Latn-RS" sz="1600" dirty="0"/>
              <a:t> proces</a:t>
            </a:r>
          </a:p>
          <a:p>
            <a:r>
              <a:rPr lang="sr-Latn-RS" sz="1600" dirty="0"/>
              <a:t>Predstavlja bazu svih ostalih aplikacija</a:t>
            </a:r>
          </a:p>
          <a:p>
            <a:r>
              <a:rPr lang="sr-Latn-RS" sz="1600" dirty="0"/>
              <a:t>Njegov glavni posao je da pokrene sve ostale aplikacije – sve se „rađaju“ iz </a:t>
            </a:r>
            <a:r>
              <a:rPr lang="sr-Latn-RS" sz="1600" dirty="0" err="1"/>
              <a:t>zygota</a:t>
            </a:r>
            <a:endParaRPr lang="sr-Latn-RS" sz="1600" dirty="0"/>
          </a:p>
          <a:p>
            <a:r>
              <a:rPr lang="sr-Latn-RS" sz="1600" dirty="0"/>
              <a:t>Najpre pokreće </a:t>
            </a:r>
            <a:r>
              <a:rPr lang="sr-Latn-RS" sz="1600" dirty="0" err="1"/>
              <a:t>application</a:t>
            </a:r>
            <a:r>
              <a:rPr lang="sr-Latn-RS" sz="1600" dirty="0"/>
              <a:t> </a:t>
            </a:r>
            <a:r>
              <a:rPr lang="sr-Latn-RS" sz="1600" dirty="0" err="1"/>
              <a:t>runtime</a:t>
            </a:r>
            <a:r>
              <a:rPr lang="sr-Latn-RS" sz="1600" dirty="0"/>
              <a:t>: prvi proces koji ima </a:t>
            </a:r>
            <a:r>
              <a:rPr lang="sr-Latn-RS" sz="1600" dirty="0" err="1"/>
              <a:t>Dalvik</a:t>
            </a:r>
            <a:r>
              <a:rPr lang="sr-Latn-RS" sz="1600" dirty="0"/>
              <a:t> / ART VM </a:t>
            </a:r>
            <a:r>
              <a:rPr lang="sr-Latn-RS" sz="1600" dirty="0" err="1"/>
              <a:t>runtime</a:t>
            </a:r>
            <a:endParaRPr lang="en-US" sz="1600" dirty="0"/>
          </a:p>
          <a:p>
            <a:r>
              <a:rPr lang="en-US" sz="1600" dirty="0"/>
              <a:t>Preloaded Java classes, preloaded framework resources, preloaded shared libs</a:t>
            </a:r>
            <a:endParaRPr lang="sr-Latn-RS" sz="1600" dirty="0"/>
          </a:p>
          <a:p>
            <a:r>
              <a:rPr lang="sr-Latn-RS" sz="1600" dirty="0"/>
              <a:t>2 razloga zašto je ovo urađeno na ovaj način:</a:t>
            </a:r>
          </a:p>
          <a:p>
            <a:pPr lvl="1"/>
            <a:r>
              <a:rPr lang="sr-Latn-RS" sz="1600" dirty="0"/>
              <a:t>Brzina – ne mora svaka aplikacija pojedinačno</a:t>
            </a:r>
          </a:p>
          <a:p>
            <a:pPr lvl="1"/>
            <a:r>
              <a:rPr lang="sr-Latn-RS" sz="1600" dirty="0"/>
              <a:t>Memorija - Deo funkcionalnosti se izmešta u </a:t>
            </a:r>
            <a:r>
              <a:rPr lang="sr-Latn-RS" sz="1600" dirty="0" err="1"/>
              <a:t>Linux</a:t>
            </a:r>
            <a:r>
              <a:rPr lang="sr-Latn-RS" sz="1600" dirty="0"/>
              <a:t> </a:t>
            </a:r>
            <a:r>
              <a:rPr lang="sr-Latn-RS" sz="1600" dirty="0" err="1"/>
              <a:t>kernel</a:t>
            </a:r>
            <a:r>
              <a:rPr lang="sr-Latn-RS" sz="1600" dirty="0"/>
              <a:t>, koristi se deljena memorija kako je sve </a:t>
            </a:r>
            <a:r>
              <a:rPr lang="sr-Latn-RS" sz="1600" dirty="0" err="1"/>
              <a:t>read-only</a:t>
            </a:r>
            <a:endParaRPr lang="en-US" sz="1600" dirty="0"/>
          </a:p>
          <a:p>
            <a:r>
              <a:rPr lang="en-US" sz="2133" dirty="0"/>
              <a:t>2. </a:t>
            </a:r>
            <a:r>
              <a:rPr lang="en-US" sz="2133" dirty="0" err="1"/>
              <a:t>zadatak</a:t>
            </a:r>
            <a:r>
              <a:rPr lang="en-US" sz="2133" dirty="0"/>
              <a:t> </a:t>
            </a:r>
            <a:r>
              <a:rPr lang="en-US" sz="2133" dirty="0" err="1"/>
              <a:t>nakon</a:t>
            </a:r>
            <a:r>
              <a:rPr lang="en-US" sz="2133" dirty="0"/>
              <a:t> </a:t>
            </a:r>
            <a:r>
              <a:rPr lang="en-US" sz="2133" dirty="0" err="1"/>
              <a:t>inicijalizacije</a:t>
            </a:r>
            <a:r>
              <a:rPr lang="en-US" sz="2133" dirty="0"/>
              <a:t> mu je da se </a:t>
            </a:r>
            <a:r>
              <a:rPr lang="en-US" sz="2133" dirty="0" err="1"/>
              <a:t>replicira</a:t>
            </a:r>
            <a:r>
              <a:rPr lang="en-US" sz="2133" dirty="0"/>
              <a:t> </a:t>
            </a:r>
            <a:r>
              <a:rPr lang="en-US" sz="2133" dirty="0" err="1"/>
              <a:t>i</a:t>
            </a:r>
            <a:r>
              <a:rPr lang="en-US" sz="2133" dirty="0"/>
              <a:t> </a:t>
            </a:r>
            <a:r>
              <a:rPr lang="en-US" sz="2133" dirty="0" err="1"/>
              <a:t>kreira</a:t>
            </a:r>
            <a:r>
              <a:rPr lang="en-US" sz="2133" dirty="0"/>
              <a:t> </a:t>
            </a:r>
            <a:r>
              <a:rPr lang="en-US" sz="2133" dirty="0" err="1"/>
              <a:t>novi</a:t>
            </a:r>
            <a:r>
              <a:rPr lang="en-US" sz="2133" dirty="0"/>
              <a:t> process: System Server</a:t>
            </a:r>
          </a:p>
          <a:p>
            <a:r>
              <a:rPr lang="en-US" sz="2133" dirty="0" err="1"/>
              <a:t>Nakon</a:t>
            </a:r>
            <a:r>
              <a:rPr lang="en-US" sz="2133" dirty="0"/>
              <a:t> toga se </a:t>
            </a:r>
            <a:r>
              <a:rPr lang="en-US" sz="2133" dirty="0" err="1"/>
              <a:t>prebacuje</a:t>
            </a:r>
            <a:r>
              <a:rPr lang="en-US" sz="2133" dirty="0"/>
              <a:t> u re</a:t>
            </a:r>
            <a:r>
              <a:rPr lang="sr-Latn-RS" sz="2133" dirty="0" err="1"/>
              <a:t>žim</a:t>
            </a:r>
            <a:r>
              <a:rPr lang="sr-Latn-RS" sz="2133" dirty="0"/>
              <a:t> slušanja – pri pokretanju otvara i </a:t>
            </a:r>
            <a:r>
              <a:rPr lang="sr-Latn-RS" sz="2133" dirty="0" err="1"/>
              <a:t>socket</a:t>
            </a:r>
            <a:r>
              <a:rPr lang="sr-Latn-RS" sz="2133" dirty="0"/>
              <a:t> na kom onda ostaje da sluša na zahteve za </a:t>
            </a:r>
            <a:r>
              <a:rPr lang="sr-Latn-RS" sz="2133" dirty="0" err="1"/>
              <a:t>repliciranjem</a:t>
            </a:r>
            <a:r>
              <a:rPr lang="sr-Latn-RS" sz="2133" dirty="0"/>
              <a:t> pri pokretanju nove aplikacije</a:t>
            </a:r>
          </a:p>
          <a:p>
            <a:r>
              <a:rPr lang="sr-Latn-RS" sz="2133" dirty="0" err="1"/>
              <a:t>Crashed</a:t>
            </a:r>
            <a:r>
              <a:rPr lang="sr-Latn-RS" sz="2133" dirty="0"/>
              <a:t> </a:t>
            </a:r>
            <a:r>
              <a:rPr lang="sr-Latn-RS" sz="2133" dirty="0" err="1"/>
              <a:t>app</a:t>
            </a:r>
            <a:r>
              <a:rPr lang="sr-Latn-RS" sz="2133" dirty="0"/>
              <a:t>? Pogledati </a:t>
            </a:r>
            <a:r>
              <a:rPr lang="sr-Latn-RS" sz="2133" dirty="0" err="1"/>
              <a:t>stack</a:t>
            </a:r>
            <a:r>
              <a:rPr lang="sr-Latn-RS" sz="2133" dirty="0"/>
              <a:t> </a:t>
            </a:r>
            <a:r>
              <a:rPr lang="sr-Latn-RS" sz="2133" dirty="0" err="1"/>
              <a:t>trace</a:t>
            </a:r>
            <a:r>
              <a:rPr lang="sr-Latn-RS" sz="2133" dirty="0"/>
              <a:t> i ispratiti do kraja</a:t>
            </a:r>
          </a:p>
          <a:p>
            <a:endParaRPr lang="en-US" sz="2133" dirty="0"/>
          </a:p>
          <a:p>
            <a:endParaRPr lang="sr-Latn-RS" sz="2133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5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AD4B-C190-457F-97DB-49288D9A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SystemServer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F530-6CB6-4993-910E-A8AA7826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/>
              <a:t>Prvi funkcionalni proces koji sadrži Java </a:t>
            </a:r>
            <a:r>
              <a:rPr lang="sr-Latn-RS" sz="2400" dirty="0" err="1"/>
              <a:t>Runtime</a:t>
            </a:r>
            <a:endParaRPr lang="sr-Latn-RS" sz="2400" dirty="0"/>
          </a:p>
          <a:p>
            <a:r>
              <a:rPr lang="sr-Latn-RS" sz="2400" dirty="0"/>
              <a:t>Većina koda je sada napisana u Javi </a:t>
            </a:r>
          </a:p>
          <a:p>
            <a:r>
              <a:rPr lang="sr-Latn-RS" sz="2400" dirty="0" err="1"/>
              <a:t>Sadži</a:t>
            </a:r>
            <a:r>
              <a:rPr lang="sr-Latn-RS" sz="2400" dirty="0"/>
              <a:t> barem 90% različitih sistemskih servisa neophodnih za razvijanje aplikacija</a:t>
            </a:r>
          </a:p>
          <a:p>
            <a:r>
              <a:rPr lang="sr-Latn-RS" sz="2400" dirty="0"/>
              <a:t>Tu nisu: </a:t>
            </a:r>
            <a:r>
              <a:rPr lang="sr-Latn-RS" sz="2400" dirty="0" err="1"/>
              <a:t>TelephonyService</a:t>
            </a:r>
            <a:r>
              <a:rPr lang="sr-Latn-RS" sz="2400" dirty="0"/>
              <a:t>, Bluetooth, NFC (ne postoje na svakom uređaju, vezuju se za pojedinačne aplikacije)</a:t>
            </a:r>
          </a:p>
          <a:p>
            <a:r>
              <a:rPr lang="sr-Latn-RS" sz="2400" dirty="0"/>
              <a:t>Nakon inicijalizacije, funkcionalnost prepušta </a:t>
            </a:r>
            <a:r>
              <a:rPr lang="sr-Latn-RS" sz="2400" dirty="0" err="1"/>
              <a:t>Activity</a:t>
            </a:r>
            <a:r>
              <a:rPr lang="sr-Latn-RS" sz="2400" dirty="0"/>
              <a:t> Manager </a:t>
            </a:r>
            <a:r>
              <a:rPr lang="sr-Latn-RS" sz="2400" dirty="0" err="1"/>
              <a:t>Service</a:t>
            </a:r>
            <a:endParaRPr lang="sr-Latn-R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373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8724-FEB4-478E-8E72-717A1E1E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Activity</a:t>
            </a:r>
            <a:r>
              <a:rPr lang="sr-Latn-RS" dirty="0"/>
              <a:t> Manager </a:t>
            </a:r>
            <a:r>
              <a:rPr lang="sr-Latn-RS" dirty="0" err="1"/>
              <a:t>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84BD-5CE0-4A00-A25E-741848CF8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/>
              <a:t>1. </a:t>
            </a:r>
            <a:r>
              <a:rPr lang="sr-Latn-RS" sz="2800" dirty="0" err="1"/>
              <a:t>Broadcast</a:t>
            </a:r>
            <a:r>
              <a:rPr lang="sr-Latn-RS" sz="2800" dirty="0"/>
              <a:t> </a:t>
            </a:r>
            <a:r>
              <a:rPr lang="sr-Latn-RS" sz="2800" dirty="0" err="1"/>
              <a:t>Intent</a:t>
            </a:r>
            <a:endParaRPr lang="sr-Latn-RS" sz="2800" dirty="0"/>
          </a:p>
          <a:p>
            <a:pPr lvl="1"/>
            <a:r>
              <a:rPr lang="sr-Latn-RS" sz="2267" dirty="0"/>
              <a:t>Akcija: </a:t>
            </a:r>
            <a:r>
              <a:rPr lang="sr-Latn-RS" sz="2267" dirty="0" err="1"/>
              <a:t>PreBoot</a:t>
            </a:r>
            <a:r>
              <a:rPr lang="sr-Latn-RS" sz="2267" dirty="0"/>
              <a:t> </a:t>
            </a:r>
            <a:r>
              <a:rPr lang="sr-Latn-RS" sz="2267" dirty="0" err="1"/>
              <a:t>Completed</a:t>
            </a:r>
            <a:endParaRPr lang="sr-Latn-RS" sz="2267" dirty="0"/>
          </a:p>
          <a:p>
            <a:r>
              <a:rPr lang="sr-Latn-RS" sz="2800" dirty="0"/>
              <a:t>2. </a:t>
            </a:r>
            <a:r>
              <a:rPr lang="sr-Latn-RS" sz="2800" dirty="0" err="1"/>
              <a:t>Launch</a:t>
            </a:r>
            <a:r>
              <a:rPr lang="sr-Latn-RS" sz="2800" dirty="0"/>
              <a:t> </a:t>
            </a:r>
            <a:r>
              <a:rPr lang="sr-Latn-RS" sz="2800" dirty="0" err="1"/>
              <a:t>Home</a:t>
            </a:r>
            <a:r>
              <a:rPr lang="sr-Latn-RS" sz="2800" dirty="0"/>
              <a:t> </a:t>
            </a:r>
            <a:r>
              <a:rPr lang="sr-Latn-RS" sz="2800" dirty="0" err="1"/>
              <a:t>Activity</a:t>
            </a:r>
            <a:endParaRPr lang="sr-Latn-RS" sz="2800" dirty="0"/>
          </a:p>
          <a:p>
            <a:pPr lvl="1"/>
            <a:r>
              <a:rPr lang="sr-Latn-RS" sz="2267" dirty="0"/>
              <a:t>Sa </a:t>
            </a:r>
            <a:r>
              <a:rPr lang="sr-Latn-RS" sz="2267" dirty="0" err="1"/>
              <a:t>Intentom</a:t>
            </a:r>
            <a:endParaRPr lang="sr-Latn-RS" sz="2267" dirty="0"/>
          </a:p>
          <a:p>
            <a:pPr lvl="1"/>
            <a:r>
              <a:rPr lang="sr-Latn-RS" sz="2267" dirty="0" err="1"/>
              <a:t>Intent</a:t>
            </a:r>
            <a:r>
              <a:rPr lang="sr-Latn-RS" sz="2267" dirty="0"/>
              <a:t>-filter</a:t>
            </a:r>
          </a:p>
          <a:p>
            <a:pPr lvl="1"/>
            <a:r>
              <a:rPr lang="sr-Latn-RS" sz="2267" dirty="0" err="1"/>
              <a:t>Setup</a:t>
            </a:r>
            <a:r>
              <a:rPr lang="sr-Latn-RS" sz="2267" dirty="0"/>
              <a:t> </a:t>
            </a:r>
            <a:r>
              <a:rPr lang="sr-Latn-RS" sz="2267" dirty="0" err="1"/>
              <a:t>wizard</a:t>
            </a:r>
            <a:endParaRPr lang="sr-Latn-RS" sz="2267" dirty="0"/>
          </a:p>
          <a:p>
            <a:r>
              <a:rPr lang="sr-Latn-RS" sz="2800" dirty="0"/>
              <a:t>3. </a:t>
            </a:r>
            <a:r>
              <a:rPr lang="sr-Latn-RS" sz="2800" dirty="0" err="1"/>
              <a:t>Broadcast</a:t>
            </a:r>
            <a:r>
              <a:rPr lang="sr-Latn-RS" sz="2800" dirty="0"/>
              <a:t> </a:t>
            </a:r>
            <a:r>
              <a:rPr lang="sr-Latn-RS" sz="2800" dirty="0" err="1"/>
              <a:t>Boot</a:t>
            </a:r>
            <a:r>
              <a:rPr lang="sr-Latn-RS" sz="2800" dirty="0"/>
              <a:t> </a:t>
            </a:r>
            <a:r>
              <a:rPr lang="sr-Latn-RS" sz="2800" dirty="0" err="1"/>
              <a:t>Completed</a:t>
            </a:r>
            <a:endParaRPr lang="sr-Latn-RS" sz="2267" dirty="0"/>
          </a:p>
          <a:p>
            <a:pPr lvl="1"/>
            <a:r>
              <a:rPr lang="sr-Latn-RS" sz="2267" dirty="0"/>
              <a:t>Sistem je sada pokrenut i u </a:t>
            </a:r>
            <a:r>
              <a:rPr lang="sr-Latn-RS" sz="2267" dirty="0" err="1"/>
              <a:t>idle</a:t>
            </a:r>
            <a:r>
              <a:rPr lang="sr-Latn-RS" sz="2267" dirty="0"/>
              <a:t> stanju</a:t>
            </a:r>
          </a:p>
          <a:p>
            <a:r>
              <a:rPr lang="sr-Latn-RS" sz="2800" dirty="0"/>
              <a:t>Zaslužan je pokrene sve aplikacije!</a:t>
            </a:r>
          </a:p>
        </p:txBody>
      </p:sp>
    </p:spTree>
    <p:extLst>
      <p:ext uri="{BB962C8B-B14F-4D97-AF65-F5344CB8AC3E}">
        <p14:creationId xmlns:p14="http://schemas.microsoft.com/office/powerpoint/2010/main" val="290746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2EDC-0329-4C4E-BCBD-49CF46A2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Pokretanje aplikacija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9BEEF-9248-43D9-945F-FBC96F12B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6" y="1217503"/>
            <a:ext cx="10221977" cy="4989659"/>
          </a:xfrm>
        </p:spPr>
      </p:pic>
    </p:spTree>
    <p:extLst>
      <p:ext uri="{BB962C8B-B14F-4D97-AF65-F5344CB8AC3E}">
        <p14:creationId xmlns:p14="http://schemas.microsoft.com/office/powerpoint/2010/main" val="1422104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33600" y="1295400"/>
            <a:ext cx="8382000" cy="5181600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6185"/>
              </a:buClr>
              <a:buSzPct val="80000"/>
              <a:buFont typeface="Wingdings" pitchFamily="2" charset="2"/>
              <a:buChar char="l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B100"/>
              </a:buClr>
              <a:buSzPct val="80000"/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706F"/>
              </a:buClr>
              <a:buSzPct val="80000"/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6185"/>
              </a:buClr>
              <a:buFont typeface="Courier New" pitchFamily="49" charset="0"/>
              <a:buChar char="o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B100"/>
              </a:buClr>
              <a:buFont typeface="Arial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[/</a:t>
            </a:r>
            <a:r>
              <a:rPr lang="en-US" sz="11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r>
              <a:rPr lang="en-US" sz="11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/hdd-02/</a:t>
            </a:r>
            <a:r>
              <a:rPr lang="en-US" sz="11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</a:t>
            </a:r>
            <a:r>
              <a:rPr lang="en-US" sz="11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vranic@gtv03-lin-$ 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$ adb shell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 PID   PPID  VSIZE  RSS     WCHAN    PC        NAME</a:t>
            </a: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1     0     8864   724 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67    1     8860   588 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ueventd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94    1     9324   712 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logd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101   1     19280  1920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102   1     9832   288 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healthd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103   1     10628  1252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lmkd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system    104   1     9460   696 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servicemanager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105   1     18112  1856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vold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system    106   1     167540 11192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t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surfaceflinger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123   1     22836  1356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keystore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129   1     31988  2940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keystore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152   1     966132 42988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zygote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media_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153   1     15408  400 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sdcard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shell     155   1     16984  220 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adbd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system    551   152   1108444 88312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system_server</a:t>
            </a: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u0_a5     649   152   945452 29568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android.process.media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u0_a18    686   152   998828 41324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com.android.systemui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media_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785   1     15408  400 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sdcard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u0_a4     883   152   944296 24300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com.android.defcontainer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u0_a11    939   152   1050432 37724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google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katniss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interactor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dhcp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951   1     9352   664  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/system/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dhcpcd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u0_a12    1005  152   946116 28896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ffffffff</a:t>
            </a:r>
            <a:r>
              <a:rPr lang="sr-Latn-R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00000000 S </a:t>
            </a:r>
            <a:r>
              <a:rPr lang="sr-Latn-R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com.google.android.leanback.ime</a:t>
            </a:r>
            <a:endParaRPr lang="sr-Latn-R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39413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119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Init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endParaRPr lang="sr-Latn-RS" sz="2400" dirty="0"/>
          </a:p>
          <a:p>
            <a:pPr>
              <a:lnSpc>
                <a:spcPct val="150000"/>
              </a:lnSpc>
            </a:pPr>
            <a:r>
              <a:rPr lang="sr-Latn-RS" sz="2400" dirty="0">
                <a:solidFill>
                  <a:srgbClr val="FF0000"/>
                </a:solidFill>
              </a:rPr>
              <a:t>Android svojstva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r-Latn-RS" sz="2400" dirty="0"/>
              <a:t>Binder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JNI</a:t>
            </a:r>
            <a:endParaRPr lang="sr-Latn-C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</a:t>
            </a:r>
            <a:r>
              <a:rPr lang="sr-Latn-RS" sz="2400" dirty="0"/>
              <a:t>shmem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Ograni</a:t>
            </a:r>
            <a:r>
              <a:rPr lang="sr-Latn-RS" sz="2400" dirty="0" err="1"/>
              <a:t>čenja</a:t>
            </a:r>
            <a:endParaRPr lang="en-US" sz="2400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141889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57218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err="1"/>
              <a:t>svojstva</a:t>
            </a:r>
            <a:r>
              <a:rPr lang="sr-Latn-RS" dirty="0"/>
              <a:t>: pregled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441" y="1203325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/>
              <a:t>Šta su Andorid svojstva?</a:t>
            </a:r>
          </a:p>
          <a:p>
            <a:pPr lvl="1"/>
            <a:r>
              <a:rPr lang="en-US" dirty="0" err="1"/>
              <a:t>Jednostavan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RS" dirty="0"/>
              <a:t>čin za deljenje relativno stabilnih vrednosti globalno kroz sve slojeve Android-a</a:t>
            </a:r>
            <a:endParaRPr lang="en-US" dirty="0"/>
          </a:p>
          <a:p>
            <a:r>
              <a:rPr lang="sr-Latn-RS" dirty="0"/>
              <a:t>Glavna komponenta je property service</a:t>
            </a:r>
          </a:p>
          <a:p>
            <a:r>
              <a:rPr lang="sr-Latn-RS" dirty="0"/>
              <a:t>Način za pristup property service-u</a:t>
            </a:r>
          </a:p>
          <a:p>
            <a:pPr lvl="1"/>
            <a:r>
              <a:rPr lang="en-US" dirty="0"/>
              <a:t>/dev/socket/</a:t>
            </a:r>
            <a:r>
              <a:rPr lang="en-US" dirty="0" err="1"/>
              <a:t>propery_service</a:t>
            </a:r>
            <a:endParaRPr lang="en-US" dirty="0"/>
          </a:p>
          <a:p>
            <a:pPr lvl="2"/>
            <a:r>
              <a:rPr lang="sr-Latn-RS" dirty="0"/>
              <a:t>Servis za promenu vrednosti svojstva</a:t>
            </a:r>
            <a:endParaRPr lang="en-US" dirty="0"/>
          </a:p>
          <a:p>
            <a:pPr lvl="1"/>
            <a:r>
              <a:rPr lang="en-US" dirty="0"/>
              <a:t>/dev/__properties__</a:t>
            </a:r>
          </a:p>
          <a:p>
            <a:pPr lvl="2"/>
            <a:r>
              <a:rPr lang="sr-Latn-RS" dirty="0"/>
              <a:t>Read only </a:t>
            </a:r>
            <a:r>
              <a:rPr lang="en-US" dirty="0" err="1"/>
              <a:t>datoteka</a:t>
            </a:r>
            <a:r>
              <a:rPr lang="sr-Latn-RS" dirty="0"/>
              <a:t> – property </a:t>
            </a:r>
            <a:r>
              <a:rPr lang="en-US" dirty="0"/>
              <a:t>“</a:t>
            </a:r>
            <a:r>
              <a:rPr lang="sr-Latn-RS" dirty="0"/>
              <a:t>baza podataka</a:t>
            </a:r>
            <a:r>
              <a:rPr lang="en-US" dirty="0"/>
              <a:t>”</a:t>
            </a:r>
            <a:r>
              <a:rPr lang="sr-Latn-RS" dirty="0"/>
              <a:t>.</a:t>
            </a:r>
            <a:r>
              <a:rPr lang="en-US" dirty="0"/>
              <a:t> </a:t>
            </a:r>
            <a:endParaRPr lang="sr-Latn-RS" dirty="0"/>
          </a:p>
          <a:p>
            <a:r>
              <a:rPr lang="sr-Latn-RS" dirty="0"/>
              <a:t>Na koji način se čuvaju svojstva?</a:t>
            </a:r>
          </a:p>
          <a:p>
            <a:pPr lvl="1"/>
            <a:r>
              <a:rPr lang="sr-Latn-RS" dirty="0"/>
              <a:t>U vidu binarnog stabla</a:t>
            </a:r>
          </a:p>
          <a:p>
            <a:r>
              <a:rPr lang="sr-Latn-RS" dirty="0"/>
              <a:t>Gde se nalazi kod?</a:t>
            </a:r>
          </a:p>
          <a:p>
            <a:pPr lvl="1"/>
            <a:r>
              <a:rPr lang="sr-Latn-RS" dirty="0"/>
              <a:t>Na lokalnom računaru: s</a:t>
            </a:r>
            <a:r>
              <a:rPr lang="en-US" dirty="0" err="1"/>
              <a:t>ystem</a:t>
            </a:r>
            <a:r>
              <a:rPr lang="en-US" dirty="0"/>
              <a:t>/core/</a:t>
            </a:r>
            <a:r>
              <a:rPr lang="en-US" dirty="0" err="1"/>
              <a:t>init</a:t>
            </a:r>
            <a:r>
              <a:rPr lang="en-US" dirty="0"/>
              <a:t>/</a:t>
            </a:r>
            <a:r>
              <a:rPr lang="en-US" dirty="0" err="1"/>
              <a:t>property_service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149772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5283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err="1"/>
              <a:t>svojstva</a:t>
            </a:r>
            <a:r>
              <a:rPr lang="sr-Latn-RS" dirty="0"/>
              <a:t>: pregled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dirty="0"/>
              <a:t>Zašto je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/dev/__properties__ </a:t>
            </a:r>
            <a:r>
              <a:rPr lang="sr-Latn-RS" dirty="0"/>
              <a:t>read only</a:t>
            </a:r>
            <a:r>
              <a:rPr lang="en-US" dirty="0"/>
              <a:t>?</a:t>
            </a:r>
          </a:p>
          <a:p>
            <a:pPr lvl="1"/>
            <a:r>
              <a:rPr lang="sr-Latn-RS" sz="1800" dirty="0"/>
              <a:t>Init proces n</a:t>
            </a:r>
            <a:r>
              <a:rPr lang="en-US" sz="1800" dirty="0" err="1"/>
              <a:t>apravi</a:t>
            </a:r>
            <a:r>
              <a:rPr lang="en-US" sz="1800" dirty="0"/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/dev/__properties__ </a:t>
            </a:r>
            <a:r>
              <a:rPr lang="en-US" sz="1800" dirty="0" err="1"/>
              <a:t>datoteka</a:t>
            </a:r>
            <a:r>
              <a:rPr lang="en-US" sz="1800" dirty="0"/>
              <a:t> u read/write re</a:t>
            </a:r>
            <a:r>
              <a:rPr lang="sr-Latn-RS" sz="1800" dirty="0"/>
              <a:t>ž</a:t>
            </a:r>
            <a:r>
              <a:rPr lang="en-US" sz="1800" dirty="0" err="1"/>
              <a:t>imu</a:t>
            </a:r>
            <a:endParaRPr lang="sr-Latn-RS" sz="1800" dirty="0"/>
          </a:p>
          <a:p>
            <a:pPr lvl="1"/>
            <a:r>
              <a:rPr lang="sr-Latn-RS" sz="1800" dirty="0"/>
              <a:t>Memorijski mapira datoteku u </a:t>
            </a:r>
            <a:r>
              <a:rPr lang="en-US" sz="1800" dirty="0"/>
              <a:t>SVOJ </a:t>
            </a:r>
            <a:r>
              <a:rPr lang="sr-Latn-RS" sz="1800" dirty="0"/>
              <a:t>adresni prostor</a:t>
            </a:r>
          </a:p>
          <a:p>
            <a:pPr lvl="1"/>
            <a:r>
              <a:rPr lang="sr-Latn-RS" sz="1800" dirty="0"/>
              <a:t>Zatvori deskriptor datoteke</a:t>
            </a:r>
          </a:p>
          <a:p>
            <a:pPr lvl="1"/>
            <a:r>
              <a:rPr lang="sr-Latn-RS" sz="1800" dirty="0"/>
              <a:t>Otvori datoteku u read only režimu</a:t>
            </a:r>
          </a:p>
          <a:p>
            <a:r>
              <a:rPr lang="sr-Latn-RS" dirty="0"/>
              <a:t>Posledice</a:t>
            </a:r>
          </a:p>
          <a:p>
            <a:pPr lvl="1"/>
            <a:r>
              <a:rPr lang="en-US" sz="1800" dirty="0" err="1"/>
              <a:t>Svojstva</a:t>
            </a:r>
            <a:r>
              <a:rPr lang="en-US" sz="1800" dirty="0"/>
              <a:t> </a:t>
            </a:r>
            <a:r>
              <a:rPr lang="sr-Latn-RS" sz="1800" dirty="0"/>
              <a:t>se čuvaju u RAM memoriji</a:t>
            </a:r>
          </a:p>
          <a:p>
            <a:pPr lvl="1"/>
            <a:r>
              <a:rPr lang="sr-Latn-RS" sz="1800" dirty="0"/>
              <a:t>Init proces može da menja vrednosti </a:t>
            </a:r>
            <a:r>
              <a:rPr lang="en-US" sz="1800" dirty="0" err="1"/>
              <a:t>svojstva</a:t>
            </a:r>
            <a:endParaRPr lang="sr-Latn-RS" sz="1800" dirty="0"/>
          </a:p>
          <a:p>
            <a:pPr lvl="1"/>
            <a:r>
              <a:rPr lang="sr-Latn-RS" sz="1800" dirty="0"/>
              <a:t>Svi ostali procesi mogu da vrše čitanje, dok pisanje mogu da vrše kroz property_service</a:t>
            </a:r>
          </a:p>
          <a:p>
            <a:pPr lvl="1"/>
            <a:r>
              <a:rPr lang="sr-Latn-RS" sz="1800" dirty="0"/>
              <a:t>Na taj način se vrši kontrola pisanja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157655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9084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sr-Latn-RS" dirty="0"/>
              <a:t>svojstva: pregled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Odakle</a:t>
            </a:r>
            <a:r>
              <a:rPr lang="en-US" dirty="0"/>
              <a:t> se u</a:t>
            </a:r>
            <a:r>
              <a:rPr lang="sr-Latn-RS" dirty="0"/>
              <a:t>čitavaju </a:t>
            </a:r>
            <a:r>
              <a:rPr lang="en-US" dirty="0" err="1"/>
              <a:t>svojstva</a:t>
            </a:r>
            <a:r>
              <a:rPr lang="sr-Latn-RS" dirty="0"/>
              <a:t> na uređaju?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/</a:t>
            </a:r>
            <a:r>
              <a:rPr lang="en-US" dirty="0" err="1"/>
              <a:t>default.prop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/system/</a:t>
            </a:r>
            <a:r>
              <a:rPr lang="en-US" dirty="0" err="1"/>
              <a:t>build.prop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/system/</a:t>
            </a:r>
            <a:r>
              <a:rPr lang="en-US" dirty="0" err="1"/>
              <a:t>default.prop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/vendor/</a:t>
            </a:r>
            <a:r>
              <a:rPr lang="en-US" dirty="0" err="1"/>
              <a:t>build.prop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/data/</a:t>
            </a:r>
            <a:r>
              <a:rPr lang="en-US" dirty="0" err="1"/>
              <a:t>local.prop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/factory/</a:t>
            </a:r>
            <a:r>
              <a:rPr lang="en-US" dirty="0" err="1"/>
              <a:t>factory.prop</a:t>
            </a:r>
            <a:r>
              <a:rPr lang="sr-Latn-RS" dirty="0"/>
              <a:t> (izbačeno u novijim verzijama)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upisa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Do </a:t>
            </a:r>
            <a:r>
              <a:rPr lang="sr-Latn-RS" dirty="0"/>
              <a:t>verzije Jelly Bean (uključujići i ovu verziju)</a:t>
            </a:r>
          </a:p>
          <a:p>
            <a:pPr lvl="2">
              <a:lnSpc>
                <a:spcPct val="11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property_perms</a:t>
            </a:r>
            <a:r>
              <a:rPr lang="en-US" dirty="0"/>
              <a:t> </a:t>
            </a:r>
            <a:r>
              <a:rPr lang="en-US" dirty="0" err="1"/>
              <a:t>struktura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system/core/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property_service.c</a:t>
            </a:r>
            <a:endParaRPr lang="sr-Latn-R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10000"/>
              </a:lnSpc>
            </a:pPr>
            <a:r>
              <a:rPr lang="sr-Latn-RS" dirty="0"/>
              <a:t>Novije verzije</a:t>
            </a:r>
          </a:p>
          <a:p>
            <a:pPr lvl="2">
              <a:lnSpc>
                <a:spcPct val="110000"/>
              </a:lnSpc>
            </a:pPr>
            <a:r>
              <a:rPr lang="sr-Latn-RS" dirty="0"/>
              <a:t>Selinu</a:t>
            </a:r>
            <a:r>
              <a:rPr lang="en-US" dirty="0"/>
              <a:t>x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165537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785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Init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proces</a:t>
            </a:r>
            <a:endParaRPr lang="sr-Latn-R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r-Latn-RS" sz="2400" dirty="0"/>
              <a:t>Android svojstva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Binder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JNI</a:t>
            </a:r>
            <a:endParaRPr lang="sr-Latn-C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</a:t>
            </a:r>
            <a:r>
              <a:rPr lang="sr-Latn-RS" sz="2400" dirty="0"/>
              <a:t>shmem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Ograni</a:t>
            </a:r>
            <a:r>
              <a:rPr lang="sr-Latn-RS" sz="2400" dirty="0" err="1"/>
              <a:t>čenja</a:t>
            </a:r>
            <a:endParaRPr lang="en-US" sz="2400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23648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9470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Android </a:t>
            </a:r>
            <a:r>
              <a:rPr lang="sr-Latn-RS" sz="4000" dirty="0"/>
              <a:t>svojstva: primer na starijim verzijama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/* White list of permissions for setting property services. */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char *prefix;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unsigned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unsigned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property_perms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=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"net.rmnet0.", AID_RADIO,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net.gprs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.", AID_RADIO,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net.ppp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AID_RADIO,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.", AID_RADIO,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.", AID_RADIO,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persist.radio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AID_RADIO,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service.adb.root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AID_SHELL,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"persist.sys.", AID_SYSTEM,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persist.service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.", AID_SYSTEM,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persist.security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.", AID_SYSTEM, 0 },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{ NULL, 0, 0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181303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4504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Android </a:t>
            </a:r>
            <a:r>
              <a:rPr lang="en-US" sz="4000" dirty="0" err="1"/>
              <a:t>svojstva</a:t>
            </a:r>
            <a:r>
              <a:rPr lang="sr-Latn-RS" sz="4000" dirty="0"/>
              <a:t>: SELinux primer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331" y="1127502"/>
            <a:ext cx="8229600" cy="4800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sr-Latn-RS" dirty="0"/>
              <a:t>Korak 1: definicija domena</a:t>
            </a:r>
          </a:p>
          <a:p>
            <a:pPr lvl="1">
              <a:lnSpc>
                <a:spcPct val="120000"/>
              </a:lnSpc>
            </a:pPr>
            <a:r>
              <a:rPr lang="sr-Latn-RS" dirty="0"/>
              <a:t>property.te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r-Latn-R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type pmf_prop, property_type;</a:t>
            </a:r>
          </a:p>
          <a:p>
            <a:pPr>
              <a:lnSpc>
                <a:spcPct val="120000"/>
              </a:lnSpc>
            </a:pPr>
            <a:endParaRPr lang="sr-Latn-RS" dirty="0"/>
          </a:p>
          <a:p>
            <a:pPr>
              <a:lnSpc>
                <a:spcPct val="120000"/>
              </a:lnSpc>
            </a:pPr>
            <a:r>
              <a:rPr lang="sr-Latn-RS" dirty="0"/>
              <a:t>Korak 2: definicija svojstva pmf.</a:t>
            </a:r>
            <a:r>
              <a:rPr lang="en-US" dirty="0"/>
              <a:t>*</a:t>
            </a:r>
            <a:endParaRPr lang="sr-Latn-RS" dirty="0"/>
          </a:p>
          <a:p>
            <a:pPr lvl="1">
              <a:lnSpc>
                <a:spcPct val="120000"/>
              </a:lnSpc>
            </a:pPr>
            <a:r>
              <a:rPr lang="en-US" dirty="0" err="1"/>
              <a:t>property_contexts</a:t>
            </a:r>
            <a:endParaRPr lang="sr-Latn-RS" dirty="0"/>
          </a:p>
          <a:p>
            <a:pPr marL="0" indent="0">
              <a:lnSpc>
                <a:spcPct val="120000"/>
              </a:lnSpc>
              <a:buNone/>
            </a:pPr>
            <a:r>
              <a:rPr lang="sr-Latn-R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pmf.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u:object_r:</a:t>
            </a:r>
            <a:r>
              <a:rPr lang="sr-Latn-R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pmf_pro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p:s0</a:t>
            </a:r>
            <a:endParaRPr lang="sr-Latn-R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endParaRPr lang="sr-Latn-RS" dirty="0"/>
          </a:p>
          <a:p>
            <a:pPr>
              <a:lnSpc>
                <a:spcPct val="120000"/>
              </a:lnSpc>
            </a:pPr>
            <a:r>
              <a:rPr lang="en-US" dirty="0" err="1"/>
              <a:t>Korak</a:t>
            </a:r>
            <a:r>
              <a:rPr lang="en-US" dirty="0"/>
              <a:t> 3: </a:t>
            </a:r>
            <a:r>
              <a:rPr lang="sr-Latn-RS" dirty="0"/>
              <a:t>omogućavanje procesu da pristupi svojstvu</a:t>
            </a:r>
          </a:p>
          <a:p>
            <a:pPr lvl="1">
              <a:lnSpc>
                <a:spcPct val="120000"/>
              </a:lnSpc>
            </a:pPr>
            <a:r>
              <a:rPr lang="sr-Latn-RS" dirty="0"/>
              <a:t>pmfprocess.te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r-Latn-R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allow pmfprocess pmf_prop:property_service set;</a:t>
            </a:r>
          </a:p>
          <a:p>
            <a:pPr>
              <a:lnSpc>
                <a:spcPct val="120000"/>
              </a:lnSpc>
            </a:pP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189186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2297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Android </a:t>
            </a:r>
            <a:r>
              <a:rPr lang="en-US" sz="3200" dirty="0" err="1"/>
              <a:t>svojstva</a:t>
            </a:r>
            <a:r>
              <a:rPr lang="sr-Latn-RS" sz="3200" dirty="0"/>
              <a:t>: specifična svojstva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325314"/>
              </p:ext>
            </p:extLst>
          </p:nvPr>
        </p:nvGraphicFramePr>
        <p:xfrm>
          <a:off x="2120685" y="1724186"/>
          <a:ext cx="8229600" cy="4307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800" dirty="0"/>
                        <a:t>Prefix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Opis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sr-Latn-R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o.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Svojstva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koja</a:t>
                      </a:r>
                      <a:r>
                        <a:rPr lang="en-US" sz="1800" baseline="0" dirty="0"/>
                        <a:t> se </a:t>
                      </a:r>
                      <a:r>
                        <a:rPr lang="en-US" sz="1800" baseline="0" dirty="0" err="1"/>
                        <a:t>mogu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samo</a:t>
                      </a:r>
                      <a:r>
                        <a:rPr lang="en-US" sz="1800" baseline="0" dirty="0"/>
                        <a:t> </a:t>
                      </a:r>
                      <a:r>
                        <a:rPr lang="sr-Latn-RS" sz="1800" baseline="0" dirty="0"/>
                        <a:t>čistati, tj mogu se upisati samo jednom i čitati proizvoljan broj puta. Primer: </a:t>
                      </a:r>
                      <a:r>
                        <a:rPr lang="sr-Latn-RS" sz="1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ro.hardware</a:t>
                      </a:r>
                      <a:r>
                        <a:rPr lang="sr-Latn-RS" sz="1800" baseline="0" dirty="0"/>
                        <a:t> i </a:t>
                      </a:r>
                      <a:r>
                        <a:rPr lang="sr-Latn-RS" sz="1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ro.build.id</a:t>
                      </a:r>
                      <a:r>
                        <a:rPr lang="sr-Latn-RS" sz="1800" baseline="0" dirty="0"/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persist.*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dirty="0"/>
                        <a:t>Svojstva</a:t>
                      </a:r>
                      <a:r>
                        <a:rPr lang="sr-Latn-RS" sz="1800" baseline="0" dirty="0"/>
                        <a:t> čija vrednost će biti sačuvana i nakon ponovnog pokretanja uređaja. Putanja za čuvanje je: </a:t>
                      </a:r>
                      <a:r>
                        <a:rPr lang="en-US" sz="1800" baseline="0" dirty="0"/>
                        <a:t>/data/property/*. </a:t>
                      </a:r>
                    </a:p>
                    <a:p>
                      <a:r>
                        <a:rPr lang="en-US" sz="1800" baseline="0" dirty="0"/>
                        <a:t>Primer: </a:t>
                      </a:r>
                    </a:p>
                    <a:p>
                      <a:r>
                        <a:rPr lang="en-US" sz="1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cat /data/property/</a:t>
                      </a:r>
                      <a:r>
                        <a:rPr lang="en-US" sz="1800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persist.sys.timezone</a:t>
                      </a:r>
                      <a:endParaRPr lang="en-US" sz="1800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Europe/Belgrade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ctl.*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Svrha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ctl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svojstava</a:t>
                      </a:r>
                      <a:r>
                        <a:rPr lang="en-US" sz="1800" baseline="0" dirty="0"/>
                        <a:t> je da </a:t>
                      </a:r>
                      <a:r>
                        <a:rPr lang="en-US" sz="1800" baseline="0" dirty="0" err="1"/>
                        <a:t>pokrenu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ili</a:t>
                      </a:r>
                      <a:r>
                        <a:rPr lang="en-US" sz="1800" baseline="0" dirty="0"/>
                        <a:t> </a:t>
                      </a:r>
                      <a:r>
                        <a:rPr lang="sr-Latn-RS" sz="1800" baseline="0" dirty="0"/>
                        <a:t>zaustave servise koji su vezani na njih. Primer, surfaceflinger:</a:t>
                      </a:r>
                    </a:p>
                    <a:p>
                      <a:r>
                        <a:rPr lang="en-US" sz="1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sr-Latn-RS" sz="1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roperty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_set(“</a:t>
                      </a:r>
                      <a:r>
                        <a:rPr lang="en-US" sz="1800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ctl.start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bootanim</a:t>
                      </a:r>
                      <a:r>
                        <a:rPr lang="en-US" sz="18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”);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net.change.*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Poslednja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promena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nad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svojstvom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iz</a:t>
                      </a:r>
                      <a:r>
                        <a:rPr lang="en-US" sz="1800" baseline="0" dirty="0"/>
                        <a:t> net.* </a:t>
                      </a:r>
                      <a:r>
                        <a:rPr lang="en-US" sz="1800" baseline="0" dirty="0" err="1"/>
                        <a:t>paketa</a:t>
                      </a:r>
                      <a:r>
                        <a:rPr lang="en-US" sz="1800" baseline="0" dirty="0"/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197069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07574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dirty="0"/>
              <a:t>Android </a:t>
            </a:r>
            <a:r>
              <a:rPr lang="en-US" sz="3200" dirty="0" err="1"/>
              <a:t>svojstva</a:t>
            </a:r>
            <a:r>
              <a:rPr lang="sr-Latn-RS" sz="3200" dirty="0"/>
              <a:t>: shell upotreba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Preko adb shell-a</a:t>
            </a:r>
            <a:r>
              <a:rPr lang="en-US" sz="2000" dirty="0"/>
              <a:t>:</a:t>
            </a:r>
            <a:endParaRPr lang="sr-Latn-RS" sz="2000" dirty="0"/>
          </a:p>
          <a:p>
            <a:pPr lvl="1"/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adb shell setprop NAME VALUE</a:t>
            </a:r>
          </a:p>
          <a:p>
            <a:pPr lvl="1"/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adb shell getprop</a:t>
            </a:r>
          </a:p>
          <a:p>
            <a:pPr lvl="1"/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adb shell getprop NAME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sr-Latn-R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adb shell setprop status.battery.level 6</a:t>
            </a:r>
          </a:p>
          <a:p>
            <a:pPr lvl="1"/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adb shell getprop status.battery.level</a:t>
            </a:r>
          </a:p>
          <a:p>
            <a:pPr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db shell getprop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grep level</a:t>
            </a:r>
            <a:endParaRPr lang="sr-Latn-RS" sz="2000" dirty="0"/>
          </a:p>
          <a:p>
            <a:pPr marL="0" indent="0">
              <a:buNone/>
            </a:pPr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rogress_Marker"/>
          <p:cNvSpPr/>
          <p:nvPr/>
        </p:nvSpPr>
        <p:spPr>
          <a:xfrm>
            <a:off x="1524001" y="6731000"/>
            <a:ext cx="212834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725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/>
              <a:t>Android </a:t>
            </a:r>
            <a:r>
              <a:rPr lang="en-US" sz="4000" dirty="0" err="1"/>
              <a:t>svojstva</a:t>
            </a:r>
            <a:r>
              <a:rPr lang="sr-Latn-RS" sz="4000" dirty="0"/>
              <a:t>: native kod upotreba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331" y="1330738"/>
            <a:ext cx="10515600" cy="43497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cutils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properties.h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LOCAL_SHARED_LIBRARIES +=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libcutils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property_set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char *key,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char *value);</a:t>
            </a:r>
          </a:p>
          <a:p>
            <a:pPr lvl="1"/>
            <a:r>
              <a:rPr lang="en-US" dirty="0"/>
              <a:t>key: </a:t>
            </a:r>
            <a:r>
              <a:rPr lang="sr-Latn-RS" dirty="0"/>
              <a:t>naziv </a:t>
            </a:r>
            <a:r>
              <a:rPr lang="en-US" dirty="0"/>
              <a:t>property</a:t>
            </a:r>
            <a:r>
              <a:rPr lang="sr-Latn-RS" dirty="0"/>
              <a:t>-a</a:t>
            </a:r>
            <a:endParaRPr lang="en-US" dirty="0"/>
          </a:p>
          <a:p>
            <a:pPr lvl="1"/>
            <a:r>
              <a:rPr lang="en-US" dirty="0"/>
              <a:t>value: </a:t>
            </a:r>
            <a:r>
              <a:rPr lang="sr-Latn-RS" dirty="0"/>
              <a:t>vrednost </a:t>
            </a:r>
            <a:r>
              <a:rPr lang="en-US" dirty="0"/>
              <a:t>property</a:t>
            </a:r>
            <a:r>
              <a:rPr lang="sr-Latn-RS" dirty="0"/>
              <a:t>-a</a:t>
            </a:r>
          </a:p>
          <a:p>
            <a:pPr lvl="1"/>
            <a:r>
              <a:rPr lang="sr-Latn-RS" dirty="0"/>
              <a:t>Povratna vrednost</a:t>
            </a:r>
            <a:r>
              <a:rPr lang="en-US" dirty="0"/>
              <a:t>: 0 </a:t>
            </a:r>
            <a:r>
              <a:rPr lang="sr-Latn-RS" dirty="0"/>
              <a:t>za </a:t>
            </a:r>
            <a:r>
              <a:rPr lang="en-US" dirty="0" err="1"/>
              <a:t>uspe</a:t>
            </a:r>
            <a:r>
              <a:rPr lang="sr-Latn-RS" dirty="0"/>
              <a:t>šno izvršenu operaciju , inače </a:t>
            </a:r>
            <a:r>
              <a:rPr lang="en-US" dirty="0"/>
              <a:t>&lt;0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property_get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char *key, char *value,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default_value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sz="1800" dirty="0"/>
              <a:t>key: </a:t>
            </a:r>
            <a:r>
              <a:rPr lang="en-US" sz="1800" dirty="0" err="1"/>
              <a:t>naziv</a:t>
            </a:r>
            <a:r>
              <a:rPr lang="en-US" sz="1800" dirty="0"/>
              <a:t> property-a</a:t>
            </a:r>
          </a:p>
          <a:p>
            <a:pPr lvl="1"/>
            <a:r>
              <a:rPr lang="en-US" sz="1800" dirty="0"/>
              <a:t>value: </a:t>
            </a:r>
            <a:r>
              <a:rPr lang="en-US" sz="1800" dirty="0" err="1"/>
              <a:t>vrednost</a:t>
            </a:r>
            <a:r>
              <a:rPr lang="en-US" sz="1800" dirty="0"/>
              <a:t> property-a</a:t>
            </a:r>
          </a:p>
          <a:p>
            <a:pPr lvl="1"/>
            <a:r>
              <a:rPr lang="en-US" sz="1800" dirty="0" err="1"/>
              <a:t>default_value</a:t>
            </a:r>
            <a:r>
              <a:rPr lang="en-US" sz="1800" dirty="0"/>
              <a:t>: </a:t>
            </a:r>
            <a:r>
              <a:rPr lang="en-US" sz="1800" dirty="0" err="1"/>
              <a:t>podrazumevana</a:t>
            </a:r>
            <a:r>
              <a:rPr lang="en-US" sz="1800" dirty="0"/>
              <a:t> </a:t>
            </a:r>
            <a:r>
              <a:rPr lang="en-US" sz="1800" dirty="0" err="1"/>
              <a:t>vrednost</a:t>
            </a:r>
            <a:r>
              <a:rPr lang="en-US" sz="1800" dirty="0"/>
              <a:t>, u </a:t>
            </a:r>
            <a:r>
              <a:rPr lang="en-US" sz="1800" dirty="0" err="1"/>
              <a:t>sl</a:t>
            </a:r>
            <a:r>
              <a:rPr lang="sr-Latn-RS" sz="1800" dirty="0"/>
              <a:t>učaju da property key ne postoji</a:t>
            </a:r>
            <a:endParaRPr lang="en-US" sz="1800" dirty="0"/>
          </a:p>
          <a:p>
            <a:pPr lvl="1"/>
            <a:r>
              <a:rPr lang="en-US" sz="1800" dirty="0" err="1"/>
              <a:t>Povratna</a:t>
            </a:r>
            <a:r>
              <a:rPr lang="en-US" sz="1800" dirty="0"/>
              <a:t> </a:t>
            </a:r>
            <a:r>
              <a:rPr lang="en-US" sz="1800" dirty="0" err="1"/>
              <a:t>vrednost</a:t>
            </a:r>
            <a:r>
              <a:rPr lang="sr-Latn-RS" sz="1800" dirty="0"/>
              <a:t>: dužina property-a</a:t>
            </a:r>
            <a:endParaRPr lang="sr-Latn-RS" sz="2200" dirty="0"/>
          </a:p>
          <a:p>
            <a:endParaRPr lang="sr-Latn-RS" sz="2000" dirty="0"/>
          </a:p>
          <a:p>
            <a:endParaRPr lang="sr-Latn-RS" sz="2000" dirty="0"/>
          </a:p>
          <a:p>
            <a:endParaRPr lang="sr-Latn-RS" sz="2000" dirty="0"/>
          </a:p>
          <a:p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rogress_Marker"/>
          <p:cNvSpPr/>
          <p:nvPr/>
        </p:nvSpPr>
        <p:spPr>
          <a:xfrm>
            <a:off x="1524000" y="6731000"/>
            <a:ext cx="220717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1035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Android </a:t>
            </a:r>
            <a:r>
              <a:rPr lang="en-US" sz="3200" dirty="0" err="1"/>
              <a:t>svojstva</a:t>
            </a:r>
            <a:r>
              <a:rPr lang="sr-Latn-RS" sz="3200" dirty="0"/>
              <a:t>: Java kod </a:t>
            </a:r>
            <a:r>
              <a:rPr lang="en-US" sz="3200" dirty="0" err="1"/>
              <a:t>upotreba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frameworks\base\core\java\android\</a:t>
            </a:r>
            <a:r>
              <a:rPr lang="en-US" sz="2000" dirty="0" err="1"/>
              <a:t>os</a:t>
            </a:r>
            <a:r>
              <a:rPr lang="en-US" sz="2000" dirty="0"/>
              <a:t>\SystemProperties.java</a:t>
            </a:r>
            <a:endParaRPr lang="sr-Latn-RS" sz="2000" dirty="0"/>
          </a:p>
          <a:p>
            <a:r>
              <a:rPr lang="sr-Latn-RS" sz="2000" dirty="0"/>
              <a:t>Sve funkcije su statične, tako da se mogu pozivati bez prevljenja konstruktora klase SystemProperties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Progress_Marker"/>
          <p:cNvSpPr/>
          <p:nvPr/>
        </p:nvSpPr>
        <p:spPr>
          <a:xfrm>
            <a:off x="1524000" y="6731000"/>
            <a:ext cx="228600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7402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Android </a:t>
            </a:r>
            <a:r>
              <a:rPr lang="en-US" sz="3200" dirty="0" err="1"/>
              <a:t>svojstva</a:t>
            </a:r>
            <a:r>
              <a:rPr lang="sr-Latn-RS" sz="3200" dirty="0"/>
              <a:t>: Java kod </a:t>
            </a:r>
            <a:r>
              <a:rPr lang="en-US" sz="3200" dirty="0" err="1"/>
              <a:t>upotreba</a:t>
            </a:r>
            <a:endParaRPr lang="en-GB" sz="32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232373"/>
              </p:ext>
            </p:extLst>
          </p:nvPr>
        </p:nvGraphicFramePr>
        <p:xfrm>
          <a:off x="1684019" y="1933312"/>
          <a:ext cx="6684918" cy="408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673">
                <a:tc>
                  <a:txBody>
                    <a:bodyPr/>
                    <a:lstStyle/>
                    <a:p>
                      <a:r>
                        <a:rPr lang="en-US" dirty="0" err="1"/>
                        <a:t>Funkcija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5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 get(String key)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Dobavljanje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tekstualno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svojstva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po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klju</a:t>
                      </a:r>
                      <a:r>
                        <a:rPr lang="sr-Latn-RS" sz="1200" baseline="0" dirty="0"/>
                        <a:t>ču.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 get(String key, String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/>
                        <a:t>Dobvljanje</a:t>
                      </a:r>
                      <a:r>
                        <a:rPr lang="sr-Latn-RS" sz="1200" baseline="0" dirty="0"/>
                        <a:t> tekstualnog svojstva po ključu. Ako svojstvo ne postoji, def vrednost će biti vraćena.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805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getInt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(String key,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/>
                        <a:t>Dobavljanje</a:t>
                      </a:r>
                      <a:r>
                        <a:rPr lang="sr-Latn-RS" sz="1200" baseline="0" dirty="0"/>
                        <a:t> celobrojnog svojstva po ključu. Ako svojstvo ne postoji, def vrednost će biti vraćena.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getBoolean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(String key,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/>
                        <a:t>Dobavljanje</a:t>
                      </a:r>
                      <a:r>
                        <a:rPr lang="sr-Latn-RS" sz="1200" baseline="0" dirty="0"/>
                        <a:t> boolean svojstva po ključu. Ako svojstvo ne postoji, def vrednost će biti vraćena.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 set(String key, String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/>
                        <a:t>Postavljanje svojstva sa ključem key na vrednost val.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 </a:t>
                      </a:r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addChangeCallback</a:t>
                      </a: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(Runnable callback)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/>
                        <a:t>Registrovanje callback funkcije koja će biti pozvana ukoliko se promeni vrednost svojstva.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792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Init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endParaRPr lang="sr-Latn-R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Android svojstva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sr-Latn-RS" sz="2400" dirty="0">
                <a:solidFill>
                  <a:srgbClr val="FF0000"/>
                </a:solidFill>
              </a:rPr>
              <a:t>Binder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JNI</a:t>
            </a:r>
            <a:endParaRPr lang="sr-Latn-C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</a:t>
            </a:r>
            <a:r>
              <a:rPr lang="sr-Latn-RS" sz="2400" dirty="0"/>
              <a:t>shmem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Ograni</a:t>
            </a:r>
            <a:r>
              <a:rPr lang="sr-Latn-RS" sz="2400" dirty="0" err="1"/>
              <a:t>čenja</a:t>
            </a:r>
            <a:endParaRPr lang="en-US" sz="2400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236482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7888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Android Binder: uvod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en-US" dirty="0"/>
              <a:t>Na</a:t>
            </a:r>
            <a:r>
              <a:rPr lang="sr-Latn-RS" dirty="0"/>
              <a:t>čini za razmenu poruka između 2 ili više procesa</a:t>
            </a:r>
          </a:p>
          <a:p>
            <a:pPr lvl="1"/>
            <a:r>
              <a:rPr lang="sr-Latn-RS" sz="2000" dirty="0"/>
              <a:t>Datoteke (uključujući i memorijski mapirane)</a:t>
            </a:r>
          </a:p>
          <a:p>
            <a:pPr lvl="1"/>
            <a:r>
              <a:rPr lang="sr-Latn-RS" sz="2000" dirty="0"/>
              <a:t>Signali</a:t>
            </a:r>
          </a:p>
          <a:p>
            <a:pPr lvl="1"/>
            <a:r>
              <a:rPr lang="sr-Latn-RS" sz="2000" dirty="0"/>
              <a:t>Utičnice</a:t>
            </a:r>
            <a:endParaRPr lang="en-US" sz="2000" dirty="0"/>
          </a:p>
          <a:p>
            <a:pPr lvl="1"/>
            <a:r>
              <a:rPr lang="sr-Latn-RS" sz="2000" dirty="0"/>
              <a:t>Semafori</a:t>
            </a:r>
          </a:p>
          <a:p>
            <a:pPr lvl="1"/>
            <a:r>
              <a:rPr lang="sr-Latn-RS" sz="2000" dirty="0"/>
              <a:t>Deljena memorija</a:t>
            </a:r>
            <a:endParaRPr lang="en-US" sz="2000" dirty="0"/>
          </a:p>
          <a:p>
            <a:pPr lvl="1"/>
            <a:r>
              <a:rPr lang="sr-Latn-RS" sz="2000" dirty="0" err="1"/>
              <a:t>Pipes</a:t>
            </a:r>
            <a:endParaRPr lang="en-US" sz="2000" dirty="0"/>
          </a:p>
          <a:p>
            <a:pPr lvl="1"/>
            <a:r>
              <a:rPr lang="sr-Latn-RS" sz="2000" dirty="0" err="1"/>
              <a:t>Intents</a:t>
            </a:r>
            <a:r>
              <a:rPr lang="sr-Latn-RS" sz="2000" dirty="0"/>
              <a:t>, </a:t>
            </a:r>
            <a:r>
              <a:rPr lang="sr-Latn-RS" sz="2000" dirty="0" err="1"/>
              <a:t>ContentProviders</a:t>
            </a:r>
            <a:r>
              <a:rPr lang="sr-Latn-RS" sz="2000" dirty="0"/>
              <a:t>,</a:t>
            </a:r>
          </a:p>
          <a:p>
            <a:pPr lvl="1"/>
            <a:r>
              <a:rPr lang="sr-Latn-RS" sz="2000" dirty="0"/>
              <a:t>Binder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244365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8231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Android Binder</a:t>
            </a:r>
            <a:r>
              <a:rPr lang="en-US" altLang="en-US" dirty="0">
                <a:cs typeface="Arial" panose="020B0604020202020204" pitchFamily="34" charset="0"/>
              </a:rPr>
              <a:t>: </a:t>
            </a:r>
            <a:r>
              <a:rPr lang="sr-Latn-CS" altLang="en-US" dirty="0"/>
              <a:t>i</a:t>
            </a:r>
            <a:r>
              <a:rPr lang="sr-Latn-CS" altLang="en-US" dirty="0">
                <a:cs typeface="Arial" panose="020B0604020202020204" pitchFamily="34" charset="0"/>
              </a:rPr>
              <a:t>storija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sr-Latn-RS" dirty="0"/>
              <a:t>Potiče od </a:t>
            </a:r>
            <a:r>
              <a:rPr lang="sr-Latn-RS" dirty="0" err="1"/>
              <a:t>OpenBinder</a:t>
            </a:r>
            <a:r>
              <a:rPr lang="sr-Latn-RS" dirty="0"/>
              <a:t> projekta:</a:t>
            </a:r>
            <a:endParaRPr lang="sr-Latn-RS" sz="1800" dirty="0"/>
          </a:p>
          <a:p>
            <a:pPr lvl="1"/>
            <a:r>
              <a:rPr lang="sr-Latn-RS" sz="2000" dirty="0"/>
              <a:t>Započet u Be</a:t>
            </a:r>
            <a:r>
              <a:rPr lang="en-US" sz="2000" dirty="0"/>
              <a:t>.</a:t>
            </a:r>
            <a:r>
              <a:rPr lang="sr-Latn-RS" sz="2000" dirty="0"/>
              <a:t> Inc. kao osnovni deo njihovog OS (~2001)</a:t>
            </a:r>
          </a:p>
          <a:p>
            <a:pPr lvl="1"/>
            <a:r>
              <a:rPr lang="sr-Latn-RS" sz="2000" dirty="0"/>
              <a:t>Preuzet od strane </a:t>
            </a:r>
            <a:r>
              <a:rPr lang="sr-Latn-RS" sz="2000" dirty="0" err="1"/>
              <a:t>PalmSource</a:t>
            </a:r>
            <a:endParaRPr lang="sr-Latn-RS" sz="2000" dirty="0"/>
          </a:p>
          <a:p>
            <a:pPr lvl="1"/>
            <a:r>
              <a:rPr lang="sr-Latn-RS" sz="2000" dirty="0"/>
              <a:t>Prva implementacija u okviru </a:t>
            </a:r>
            <a:r>
              <a:rPr lang="sr-Latn-RS" sz="2000" dirty="0" err="1"/>
              <a:t>Palm</a:t>
            </a:r>
            <a:r>
              <a:rPr lang="sr-Latn-RS" sz="2000" dirty="0"/>
              <a:t> </a:t>
            </a:r>
            <a:r>
              <a:rPr lang="sr-Latn-RS" sz="2000" dirty="0" err="1"/>
              <a:t>Cobalt</a:t>
            </a:r>
            <a:r>
              <a:rPr lang="sr-Latn-RS" sz="2000" dirty="0"/>
              <a:t> OS</a:t>
            </a:r>
          </a:p>
          <a:p>
            <a:pPr lvl="1"/>
            <a:r>
              <a:rPr lang="sr-Latn-RS" sz="2000" dirty="0" err="1"/>
              <a:t>Palm</a:t>
            </a:r>
            <a:r>
              <a:rPr lang="sr-Latn-RS" sz="2000" dirty="0"/>
              <a:t> prelazi na Linux, tako da je Binder </a:t>
            </a:r>
            <a:r>
              <a:rPr lang="sr-Latn-RS" sz="2000" dirty="0" err="1"/>
              <a:t>portovan</a:t>
            </a:r>
            <a:r>
              <a:rPr lang="sr-Latn-RS" sz="2000" dirty="0"/>
              <a:t> na Linux, i načinjen </a:t>
            </a:r>
            <a:r>
              <a:rPr lang="sr-Latn-RS" sz="2000" dirty="0" err="1"/>
              <a:t>open-source</a:t>
            </a:r>
            <a:r>
              <a:rPr lang="sr-Latn-RS" sz="2000" dirty="0"/>
              <a:t> (~2005)</a:t>
            </a:r>
          </a:p>
          <a:p>
            <a:pPr lvl="1"/>
            <a:r>
              <a:rPr lang="sr-Latn-RS" sz="2000" dirty="0"/>
              <a:t>Google preuzima razvojni tim </a:t>
            </a:r>
            <a:r>
              <a:rPr lang="sr-Latn-RS" sz="2000" dirty="0" err="1"/>
              <a:t>OpenBinder</a:t>
            </a:r>
            <a:r>
              <a:rPr lang="sr-Latn-RS" sz="2000" dirty="0"/>
              <a:t> i pridružuje ih Android timu</a:t>
            </a:r>
          </a:p>
          <a:p>
            <a:pPr lvl="1"/>
            <a:r>
              <a:rPr lang="sr-Latn-RS" sz="2000" dirty="0"/>
              <a:t>Isprva je korišćena </a:t>
            </a:r>
            <a:r>
              <a:rPr lang="sr-Latn-RS" sz="2000" dirty="0" err="1"/>
              <a:t>OpenBinder</a:t>
            </a:r>
            <a:r>
              <a:rPr lang="sr-Latn-RS" sz="2000" dirty="0"/>
              <a:t> verzija, a kasnije </a:t>
            </a:r>
            <a:r>
              <a:rPr lang="en-US" sz="2000" dirty="0"/>
              <a:t>je </a:t>
            </a:r>
            <a:r>
              <a:rPr lang="sr-Latn-RS" sz="2000" dirty="0"/>
              <a:t>kompletno napisan od početka, ~2008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252248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483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DF3A-B46F-4EA5-B9E7-954CAB2E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</a:t>
            </a:r>
            <a:r>
              <a:rPr lang="en-US" dirty="0" err="1"/>
              <a:t>proces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6BE5-CBD7-4C6A-8491-B3DB6DCA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/>
              <a:t>Šta se dešava između pritiska dugmeta za pokretanje i prikaza </a:t>
            </a:r>
            <a:r>
              <a:rPr lang="sr-Latn-RS" sz="2400" dirty="0" err="1"/>
              <a:t>Home</a:t>
            </a:r>
            <a:r>
              <a:rPr lang="sr-Latn-RS" sz="2400" dirty="0"/>
              <a:t> </a:t>
            </a:r>
            <a:r>
              <a:rPr lang="sr-Latn-RS" sz="2400" dirty="0" err="1"/>
              <a:t>App</a:t>
            </a:r>
            <a:r>
              <a:rPr lang="sr-Latn-RS" sz="2400" dirty="0"/>
              <a:t>?</a:t>
            </a:r>
          </a:p>
          <a:p>
            <a:r>
              <a:rPr lang="sr-Latn-RS" sz="2400" dirty="0" err="1"/>
              <a:t>Bootloader</a:t>
            </a:r>
            <a:r>
              <a:rPr lang="sr-Latn-RS" sz="2400" dirty="0"/>
              <a:t>(s)</a:t>
            </a:r>
            <a:r>
              <a:rPr lang="en-US" sz="2400" dirty="0"/>
              <a:t>=&gt; Linux Kernel =&gt; Init =&gt; Zygote(s) =&gt;</a:t>
            </a:r>
            <a:r>
              <a:rPr lang="en-US" sz="2400" dirty="0" err="1"/>
              <a:t>SystemServer</a:t>
            </a:r>
            <a:r>
              <a:rPr lang="en-US" sz="2400" dirty="0"/>
              <a:t> =&gt; </a:t>
            </a:r>
            <a:r>
              <a:rPr lang="en-US" sz="2400" dirty="0" err="1"/>
              <a:t>HomeApp</a:t>
            </a:r>
            <a:endParaRPr lang="en-US" sz="2400" dirty="0"/>
          </a:p>
          <a:p>
            <a:r>
              <a:rPr lang="en-US" sz="2400" dirty="0"/>
              <a:t>Sa </a:t>
            </a:r>
            <a:r>
              <a:rPr lang="en-US" sz="2400" dirty="0" err="1"/>
              <a:t>stanovi</a:t>
            </a:r>
            <a:r>
              <a:rPr lang="sr-Latn-RS" sz="2400" dirty="0"/>
              <a:t>šta Androida – </a:t>
            </a:r>
            <a:r>
              <a:rPr lang="sr-Latn-RS" sz="2400" dirty="0" err="1"/>
              <a:t>black</a:t>
            </a:r>
            <a:r>
              <a:rPr lang="sr-Latn-RS" sz="2400" dirty="0"/>
              <a:t> </a:t>
            </a:r>
            <a:r>
              <a:rPr lang="sr-Latn-RS" sz="2400" dirty="0" err="1"/>
              <a:t>box</a:t>
            </a:r>
            <a:endParaRPr lang="sr-Latn-RS" sz="2400" dirty="0"/>
          </a:p>
          <a:p>
            <a:r>
              <a:rPr lang="sr-Latn-RS" sz="2400" dirty="0" err="1"/>
              <a:t>Bootloader</a:t>
            </a:r>
            <a:r>
              <a:rPr lang="sr-Latn-RS" sz="2400" dirty="0"/>
              <a:t> je komponenta koja se prva pokreće, </a:t>
            </a:r>
            <a:r>
              <a:rPr lang="sr-Latn-RS" sz="2400" dirty="0" err="1"/>
              <a:t>hardkodovana</a:t>
            </a:r>
            <a:r>
              <a:rPr lang="sr-Latn-RS" sz="2400" dirty="0"/>
              <a:t> na </a:t>
            </a:r>
            <a:r>
              <a:rPr lang="sr-Latn-RS" sz="2400" dirty="0" err="1"/>
              <a:t>SoC</a:t>
            </a:r>
            <a:r>
              <a:rPr lang="sr-Latn-RS" sz="2400" dirty="0"/>
              <a:t>, karakteristična za uređaj</a:t>
            </a:r>
          </a:p>
          <a:p>
            <a:r>
              <a:rPr lang="sr-Latn-RS" sz="2400" dirty="0"/>
              <a:t>Neki </a:t>
            </a:r>
            <a:r>
              <a:rPr lang="sr-Latn-RS" sz="2400" dirty="0" err="1"/>
              <a:t>bootloaderi</a:t>
            </a:r>
            <a:r>
              <a:rPr lang="sr-Latn-RS" sz="2400" dirty="0"/>
              <a:t> su razdeljeni na etape, tako da je neki deo </a:t>
            </a:r>
            <a:r>
              <a:rPr lang="sr-Latn-RS" sz="2400" dirty="0" err="1"/>
              <a:t>hardkodovan</a:t>
            </a:r>
            <a:r>
              <a:rPr lang="sr-Latn-RS" sz="2400" dirty="0"/>
              <a:t>, a neki može da se menja</a:t>
            </a:r>
          </a:p>
          <a:p>
            <a:r>
              <a:rPr lang="sr-Latn-RS" sz="2400" dirty="0"/>
              <a:t>Posao </a:t>
            </a:r>
            <a:r>
              <a:rPr lang="sr-Latn-RS" sz="2400" dirty="0" err="1"/>
              <a:t>bootloader</a:t>
            </a:r>
            <a:r>
              <a:rPr lang="sr-Latn-RS" sz="2400" dirty="0"/>
              <a:t>-a je da obezbedi „čist hardver“ i pokreće sistem + da locira i pokrene </a:t>
            </a:r>
            <a:r>
              <a:rPr lang="sr-Latn-RS" sz="2400" dirty="0" err="1"/>
              <a:t>kernel</a:t>
            </a:r>
            <a:r>
              <a:rPr lang="sr-Latn-RS" sz="2400" dirty="0"/>
              <a:t> </a:t>
            </a:r>
            <a:r>
              <a:rPr lang="sr-Latn-RS" sz="2400" dirty="0" err="1"/>
              <a:t>image</a:t>
            </a:r>
            <a:endParaRPr lang="sr-Latn-RS" sz="2400" dirty="0"/>
          </a:p>
          <a:p>
            <a:r>
              <a:rPr lang="sr-Latn-RS" sz="2400" dirty="0"/>
              <a:t>ROOTFS, </a:t>
            </a:r>
            <a:r>
              <a:rPr lang="sr-Latn-RS" sz="2400" dirty="0" err="1"/>
              <a:t>ramdisk.img</a:t>
            </a:r>
            <a:endParaRPr lang="sr-Latn-RS" sz="2400" dirty="0"/>
          </a:p>
          <a:p>
            <a:endParaRPr lang="sr-Latn-RS" sz="2400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47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Android Binder</a:t>
            </a:r>
            <a:r>
              <a:rPr lang="en-US" altLang="en-US" dirty="0"/>
              <a:t>: </a:t>
            </a:r>
            <a:r>
              <a:rPr lang="sr-Latn-RS" altLang="en-US" dirty="0"/>
              <a:t>š</a:t>
            </a:r>
            <a:r>
              <a:rPr lang="sr-Latn-CS" altLang="en-US" dirty="0">
                <a:cs typeface="Arial" panose="020B0604020202020204" pitchFamily="34" charset="0"/>
              </a:rPr>
              <a:t>ta?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73099" y="1219200"/>
            <a:ext cx="10935131" cy="5334000"/>
          </a:xfrm>
        </p:spPr>
        <p:txBody>
          <a:bodyPr>
            <a:normAutofit fontScale="70000" lnSpcReduction="20000"/>
          </a:bodyPr>
          <a:lstStyle/>
          <a:p>
            <a:r>
              <a:rPr lang="sr-Latn-RS" sz="2500" dirty="0"/>
              <a:t>Šta je IPC? </a:t>
            </a:r>
          </a:p>
          <a:p>
            <a:pPr lvl="1"/>
            <a:r>
              <a:rPr lang="sr-Latn-RS" sz="2300" dirty="0"/>
              <a:t>Inter Process Communication: okruženje koje se koristi za razmenu podataka između procesa</a:t>
            </a:r>
          </a:p>
          <a:p>
            <a:r>
              <a:rPr lang="sr-Latn-RS" sz="2500" dirty="0"/>
              <a:t>Šta je Binder?</a:t>
            </a:r>
          </a:p>
          <a:p>
            <a:pPr lvl="1"/>
            <a:r>
              <a:rPr lang="sr-Latn-RS" sz="2300" dirty="0"/>
              <a:t>IPC implementacija za Android</a:t>
            </a:r>
          </a:p>
          <a:p>
            <a:r>
              <a:rPr lang="sr-Latn-RS" sz="2500" dirty="0"/>
              <a:t>Koristi se za:</a:t>
            </a:r>
          </a:p>
          <a:p>
            <a:pPr lvl="1"/>
            <a:r>
              <a:rPr lang="sr-Latn-RS" sz="2300" dirty="0"/>
              <a:t>Prosleđivanje poruka</a:t>
            </a:r>
          </a:p>
          <a:p>
            <a:pPr lvl="1"/>
            <a:r>
              <a:rPr lang="sr-Latn-RS" sz="2300" dirty="0"/>
              <a:t>Sinhronizaciju</a:t>
            </a:r>
          </a:p>
          <a:p>
            <a:pPr lvl="1"/>
            <a:r>
              <a:rPr lang="sr-Latn-RS" sz="2300" dirty="0"/>
              <a:t>Deljenje memorije</a:t>
            </a:r>
          </a:p>
          <a:p>
            <a:pPr lvl="1"/>
            <a:r>
              <a:rPr lang="sr-Latn-RS" sz="2300" dirty="0"/>
              <a:t>Udaljene funkcijske pozive (RPC – Remote Procedure Calls)</a:t>
            </a:r>
          </a:p>
          <a:p>
            <a:r>
              <a:rPr lang="sr-Latn-RS" sz="2500" dirty="0"/>
              <a:t>Omogućuje sledeće koncepte:</a:t>
            </a:r>
          </a:p>
          <a:p>
            <a:pPr lvl="1"/>
            <a:r>
              <a:rPr lang="sr-Latn-RS" sz="2300" dirty="0"/>
              <a:t>Deljenje informacija</a:t>
            </a:r>
          </a:p>
          <a:p>
            <a:pPr lvl="1"/>
            <a:r>
              <a:rPr lang="sr-Latn-RS" sz="2300" dirty="0"/>
              <a:t>Modularnost</a:t>
            </a:r>
          </a:p>
          <a:p>
            <a:pPr lvl="1"/>
            <a:r>
              <a:rPr lang="sr-Latn-RS" sz="2300" dirty="0"/>
              <a:t>Bolju raspodelu privilegija</a:t>
            </a:r>
          </a:p>
          <a:p>
            <a:pPr lvl="1"/>
            <a:r>
              <a:rPr lang="sr-Latn-RS" sz="2300" dirty="0"/>
              <a:t>Izolaciju podataka</a:t>
            </a:r>
          </a:p>
          <a:p>
            <a:pPr lvl="1"/>
            <a:r>
              <a:rPr lang="sr-Latn-RS" sz="2300" dirty="0"/>
              <a:t>Ubrzanje performansi</a:t>
            </a:r>
          </a:p>
          <a:p>
            <a:pPr lvl="1"/>
            <a:r>
              <a:rPr lang="sr-Latn-RS" sz="2300" dirty="0"/>
              <a:t>Lakoću upotrebe</a:t>
            </a:r>
          </a:p>
          <a:p>
            <a:pPr lvl="1"/>
            <a:r>
              <a:rPr lang="sr-Latn-RS" sz="2300" dirty="0"/>
              <a:t>Stabilnost </a:t>
            </a:r>
          </a:p>
          <a:p>
            <a:r>
              <a:rPr lang="sr-Latn-RS" sz="2500" dirty="0"/>
              <a:t>Predstavlja suštinsku komponentu Android platforme</a:t>
            </a:r>
          </a:p>
          <a:p>
            <a:pPr lvl="1"/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260131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7688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Android Binder</a:t>
            </a:r>
            <a:r>
              <a:rPr lang="en-US" altLang="en-US" dirty="0">
                <a:cs typeface="Arial" panose="020B0604020202020204" pitchFamily="34" charset="0"/>
              </a:rPr>
              <a:t>: </a:t>
            </a:r>
            <a:r>
              <a:rPr lang="sr-Latn-CS" altLang="en-US" dirty="0"/>
              <a:t>z</a:t>
            </a:r>
            <a:r>
              <a:rPr lang="sr-Latn-CS" altLang="en-US" dirty="0">
                <a:cs typeface="Arial" panose="020B0604020202020204" pitchFamily="34" charset="0"/>
              </a:rPr>
              <a:t>ašto</a:t>
            </a:r>
            <a:r>
              <a:rPr lang="en-US" altLang="en-US" dirty="0">
                <a:cs typeface="Arial" panose="020B0604020202020204" pitchFamily="34" charset="0"/>
              </a:rPr>
              <a:t>?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/>
              <a:t>Android aplikacije i sistemski servisi se izvršavaju u </a:t>
            </a:r>
            <a:r>
              <a:rPr lang="sr-Latn-RS" b="1" dirty="0"/>
              <a:t>odvojenim</a:t>
            </a:r>
            <a:r>
              <a:rPr lang="sr-Latn-RS" dirty="0"/>
              <a:t> procesima, zbog:</a:t>
            </a:r>
          </a:p>
          <a:p>
            <a:pPr lvl="1"/>
            <a:r>
              <a:rPr lang="sr-Latn-RS" dirty="0"/>
              <a:t>Sigurnosti: Svaki proces se izvršava u svom odeljku (engl. </a:t>
            </a:r>
            <a:r>
              <a:rPr lang="sr-Latn-RS" i="1" dirty="0" err="1"/>
              <a:t>sandbox</a:t>
            </a:r>
            <a:r>
              <a:rPr lang="sr-Latn-RS" dirty="0"/>
              <a:t>) i sa jedinstvenim identitetom</a:t>
            </a:r>
          </a:p>
          <a:p>
            <a:pPr lvl="1"/>
            <a:r>
              <a:rPr lang="sr-Latn-RS" dirty="0"/>
              <a:t>Stabilnosti: Ako jedan proces doživi iznenadan prestanak rada, to ne utiče na druge procese u sistemu</a:t>
            </a:r>
          </a:p>
          <a:p>
            <a:pPr lvl="1"/>
            <a:r>
              <a:rPr lang="sr-Latn-RS" dirty="0"/>
              <a:t>Boljeg memorijskog upravljanja: „Nepotrebni“ procesi se uklanjaju da bi se oslobodili resursi (najviše memorija) za nove procese</a:t>
            </a:r>
          </a:p>
          <a:p>
            <a:endParaRPr lang="sr-Latn-RS" dirty="0"/>
          </a:p>
          <a:p>
            <a:r>
              <a:rPr lang="sr-Latn-RS" dirty="0"/>
              <a:t>Ali i dalje moraju da komuniciraju međusobno i dele podatke!</a:t>
            </a:r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268013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7245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Android Binder: zašto?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sz="2000" dirty="0"/>
              <a:t>Kako komunicirati između Java aplikacija?</a:t>
            </a:r>
          </a:p>
          <a:p>
            <a:r>
              <a:rPr lang="sr-Latn-RS" sz="2000" dirty="0"/>
              <a:t>Kako komunicirati između izvršnih programa-servisa?</a:t>
            </a:r>
          </a:p>
          <a:p>
            <a:r>
              <a:rPr lang="sr-Latn-RS" sz="2000" dirty="0"/>
              <a:t>Kako kominicirati između Java aplikacija i izvršnih program-servisa?</a:t>
            </a:r>
          </a:p>
          <a:p>
            <a:endParaRPr lang="sr-Latn-RS" sz="2000" dirty="0"/>
          </a:p>
          <a:p>
            <a:r>
              <a:rPr lang="sr-Latn-RS" sz="2000" dirty="0"/>
              <a:t>Rešenje?</a:t>
            </a:r>
          </a:p>
          <a:p>
            <a:endParaRPr lang="sr-Latn-RS" sz="2000" dirty="0"/>
          </a:p>
          <a:p>
            <a:r>
              <a:rPr lang="sr-Latn-RS" sz="2000" dirty="0"/>
              <a:t>Binder</a:t>
            </a:r>
          </a:p>
          <a:p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287687"/>
            <a:ext cx="4114800" cy="505733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Progress_Marker"/>
          <p:cNvSpPr/>
          <p:nvPr/>
        </p:nvSpPr>
        <p:spPr>
          <a:xfrm>
            <a:off x="1524000" y="6731000"/>
            <a:ext cx="275896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4463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altLang="en-US" dirty="0">
                <a:cs typeface="Arial" panose="020B0604020202020204" pitchFamily="34" charset="0"/>
              </a:rPr>
              <a:t>Android Binder</a:t>
            </a:r>
            <a:r>
              <a:rPr lang="en-US" altLang="en-US" dirty="0"/>
              <a:t>: </a:t>
            </a:r>
            <a:r>
              <a:rPr lang="sr-Latn-RS" altLang="en-US" dirty="0"/>
              <a:t>z</a:t>
            </a:r>
            <a:r>
              <a:rPr lang="sr-Latn-CS" altLang="en-US" dirty="0" err="1">
                <a:cs typeface="Arial" panose="020B0604020202020204" pitchFamily="34" charset="0"/>
              </a:rPr>
              <a:t>ašto</a:t>
            </a:r>
            <a:r>
              <a:rPr lang="en-US" altLang="en-US" dirty="0">
                <a:cs typeface="Arial" panose="020B0604020202020204" pitchFamily="34" charset="0"/>
              </a:rPr>
              <a:t>?</a:t>
            </a:r>
            <a:endParaRPr lang="en-US" altLang="en-US" dirty="0"/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/>
              <a:t>Prednosti:</a:t>
            </a:r>
          </a:p>
          <a:p>
            <a:pPr lvl="1"/>
            <a:r>
              <a:rPr lang="sr-Latn-RS" dirty="0"/>
              <a:t>Serijalizacija i de-serijalizacija većine standardnih tipova (engl. </a:t>
            </a:r>
            <a:r>
              <a:rPr lang="sr-Latn-RS" i="1" dirty="0"/>
              <a:t>marshalling</a:t>
            </a:r>
            <a:r>
              <a:rPr lang="sr-Latn-RS" dirty="0"/>
              <a:t>) – skraćeno „prosleđivanje“ objekata</a:t>
            </a:r>
          </a:p>
          <a:p>
            <a:pPr lvl="1"/>
            <a:r>
              <a:rPr lang="sr-Latn-RS" dirty="0" err="1"/>
              <a:t>Mod</a:t>
            </a:r>
            <a:r>
              <a:rPr lang="sr-Latn-RS" dirty="0"/>
              <a:t> lokalnog izvršavanja (bez IPC/prosleđivanja podataka) ukoliko su klijent i servis u okviru istog procesa</a:t>
            </a:r>
          </a:p>
          <a:p>
            <a:endParaRPr lang="sr-Latn-RS" dirty="0"/>
          </a:p>
          <a:p>
            <a:r>
              <a:rPr lang="sr-Latn-RS" dirty="0"/>
              <a:t>Mane:</a:t>
            </a:r>
          </a:p>
          <a:p>
            <a:pPr lvl="1"/>
            <a:r>
              <a:rPr lang="sr-Latn-RS" dirty="0"/>
              <a:t>Klijent-server komunikacija bazirana na razmeni poruka – nije dobro prilagođen za razmenu tokova podataka (engl. </a:t>
            </a:r>
            <a:r>
              <a:rPr lang="sr-Latn-RS" i="1" dirty="0"/>
              <a:t>streaming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Nije deo (definisan od strane) nekog standarda – npr. Posix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283779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1979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325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erminologija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(1/4)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14840"/>
            <a:ext cx="6172200" cy="508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299544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7912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erminologija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2/4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38300" y="1314450"/>
          <a:ext cx="4457700" cy="510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Pojam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Opis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Binder (okruženje)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Sveukupna IPC arhitektura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Binder Driver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Uslužilac na nivou Linux kernela koji opslužuje komunikaciju između procesa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Binder Protocol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Protokol niskog nivoa (ioctl-baziran) koji se koristi za pristup Binder uslužiocu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IBinderInterface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Metode koje Binder objektni moraju da implementiraju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AIDL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Jezik za opis operacijama IBinder sprezi</a:t>
                      </a:r>
                      <a:r>
                        <a:rPr lang="en-US" sz="140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Binder (Object)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Generička implementacija IBinder sprege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Binder Token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Apstraktna 32-bitna celobrojna vrednost koja na jedinstveni način identifikuje Binder objekat u sistemu (u okviru svih procesa)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Binder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Implementacija Binder (objekta) koji implementira operaciju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Binder Client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Objekat koji želi da koristi ponašanje ponuđeno od strane Binder servisa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1"/>
            <a:ext cx="4481512" cy="36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307427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47773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erminologija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(3/4)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pPr marL="457200" lvl="1" indent="0">
              <a:buNone/>
            </a:pPr>
            <a:endParaRPr lang="sr-Latn-RS" sz="1600" dirty="0"/>
          </a:p>
          <a:p>
            <a:endParaRPr lang="sr-Latn-R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76400" y="1295400"/>
          <a:ext cx="4419600" cy="336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Pojam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Opis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Binder Transaction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Akt poziva operacije (metode) na udaljenom Binder objektu, koji može da uključuje slanje/prijem podataka, putem Binder protokola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Parcel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Kontejner za poruke (podaci ili reference na objekte) koje se mogu poslati putem IBinder sprege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Marshalling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Serijalizacija podataka (proces pretvaranja struktura „visokog“ nivoa u parcele) sa ciljem ugrađivanja u Binder transakciju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Unmarshalling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Obrnut proces od Marshalling-a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1"/>
            <a:ext cx="4481512" cy="36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1" y="6731000"/>
            <a:ext cx="315310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8792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erminologija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(4/4)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pPr marL="457200" lvl="1" indent="0">
              <a:buNone/>
            </a:pPr>
            <a:endParaRPr lang="sr-Latn-RS" sz="1600" dirty="0"/>
          </a:p>
          <a:p>
            <a:endParaRPr lang="sr-Latn-R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76400" y="1295400"/>
          <a:ext cx="4419600" cy="4699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Pojam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Opis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400" dirty="0"/>
                        <a:t>Proxy</a:t>
                      </a:r>
                    </a:p>
                    <a:p>
                      <a:endParaRPr lang="sr-Latn-RS" sz="1400" dirty="0"/>
                    </a:p>
                    <a:p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Implementacija AIDL sprege koja de/serijalizuje podatke i mapira pozive metoda sa transakcijama koje su podnete putem IBinder reference na Binder objekat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Bp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implementacija</a:t>
                      </a:r>
                      <a:r>
                        <a:rPr lang="en-US" sz="1400" baseline="0" dirty="0"/>
                        <a:t> u </a:t>
                      </a:r>
                      <a:r>
                        <a:rPr lang="sr-Latn-RS" sz="1400" baseline="0" dirty="0"/>
                        <a:t>n</a:t>
                      </a:r>
                      <a:r>
                        <a:rPr lang="en-US" sz="1400" baseline="0" dirty="0" err="1"/>
                        <a:t>ative</a:t>
                      </a:r>
                      <a:r>
                        <a:rPr lang="en-US" sz="1400" baseline="0" dirty="0"/>
                        <a:t> </a:t>
                      </a:r>
                      <a:r>
                        <a:rPr lang="sr-Latn-RS" sz="1400" baseline="0" dirty="0"/>
                        <a:t>realizaciji.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Stub</a:t>
                      </a:r>
                    </a:p>
                    <a:p>
                      <a:pPr lvl="1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Delimična implementacija AIDL sprege koja mapira transakcije na Binder servis metode, dok de/serijalizuje podatke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dirty="0"/>
                        <a:t>Bn</a:t>
                      </a:r>
                      <a:r>
                        <a:rPr lang="sr-Latn-RS" sz="1400" baseline="0" dirty="0"/>
                        <a:t> implementacija u native realizaciji.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Context Manager (iliti </a:t>
                      </a:r>
                      <a:r>
                        <a:rPr lang="sr-Latn-R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servicemanager</a:t>
                      </a:r>
                      <a:r>
                        <a:rPr lang="sr-Latn-RS" sz="1400" dirty="0"/>
                        <a:t>)</a:t>
                      </a:r>
                    </a:p>
                    <a:p>
                      <a:pPr lvl="1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/>
                        <a:t>Poseban Binder objekat, sa poznatim Handle objektom (registrovan sa handle 0), koji se koristi za registraciju/pretragu servisa za druge Binder objekte (naziv </a:t>
                      </a:r>
                      <a:r>
                        <a:rPr lang="en-US" sz="1400" dirty="0"/>
                        <a:t>-&gt;</a:t>
                      </a:r>
                      <a:r>
                        <a:rPr lang="sr-Latn-RS" sz="1400" dirty="0"/>
                        <a:t> handle mapiranje)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1"/>
            <a:ext cx="4481512" cy="36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1" y="6731000"/>
            <a:ext cx="323193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664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sr-Latn-RS" dirty="0"/>
              <a:t>Što se klijenta tiče, on jednostavno želi da „koristi“ servis: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74" y="2651761"/>
            <a:ext cx="8974455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1" y="6731000"/>
            <a:ext cx="331075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7025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sr-Latn-RS" sz="2000" dirty="0"/>
              <a:t>Procesi ne mogu međusobno da direktno pozivaju metode (ili pišu/čitaju podatke). Ali kernel to može, stoga oni koriste Binder uslužilac: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74" y="2651761"/>
            <a:ext cx="8974455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338958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367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Init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altLang="en-US" sz="1800" dirty="0"/>
              <a:t>Šta je init proces?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altLang="en-US" sz="1400" dirty="0"/>
              <a:t>Init proces je progam koji pokreće Android sistem.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altLang="en-US" sz="1400" dirty="0"/>
              <a:t>Pokreće se nakon uspešnog pokretanja Linux kernel-a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altLang="en-US" sz="1400" dirty="0"/>
              <a:t>Prvi Android program. PID </a:t>
            </a:r>
            <a:r>
              <a:rPr lang="en-US" altLang="en-US" sz="1400" dirty="0"/>
              <a:t>= 1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sr-Latn-RS" altLang="en-US" sz="1400" dirty="0"/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Latn-RS" altLang="en-US" sz="1800" dirty="0"/>
              <a:t>Gde se nalazi?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/>
              <a:t>Na </a:t>
            </a:r>
            <a:r>
              <a:rPr lang="en-US" altLang="en-US" sz="1400" dirty="0" err="1"/>
              <a:t>razvojnoj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platformi</a:t>
            </a:r>
            <a:r>
              <a:rPr lang="en-US" altLang="en-US" sz="1400" dirty="0"/>
              <a:t>: </a:t>
            </a:r>
            <a:r>
              <a:rPr lang="en-US" altLang="en-US" sz="1400" dirty="0">
                <a:solidFill>
                  <a:srgbClr val="FF0000"/>
                </a:solidFill>
              </a:rPr>
              <a:t>./system/core/</a:t>
            </a:r>
            <a:r>
              <a:rPr lang="en-US" altLang="en-US" sz="1400" dirty="0" err="1">
                <a:solidFill>
                  <a:srgbClr val="FF0000"/>
                </a:solidFill>
              </a:rPr>
              <a:t>init</a:t>
            </a:r>
            <a:endParaRPr lang="en-US" altLang="en-US" sz="1400" dirty="0">
              <a:solidFill>
                <a:srgbClr val="FF0000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/>
              <a:t>Na </a:t>
            </a:r>
            <a:r>
              <a:rPr lang="en-US" altLang="en-US" sz="1400" dirty="0" err="1"/>
              <a:t>ure</a:t>
            </a:r>
            <a:r>
              <a:rPr lang="sr-Latn-RS" altLang="en-US" sz="1400" dirty="0"/>
              <a:t>đaju: </a:t>
            </a:r>
            <a:r>
              <a:rPr lang="en-US" altLang="en-US" sz="1400" dirty="0">
                <a:solidFill>
                  <a:srgbClr val="FF0000"/>
                </a:solidFill>
              </a:rPr>
              <a:t>/</a:t>
            </a:r>
            <a:r>
              <a:rPr lang="en-US" altLang="en-US" sz="1400" dirty="0" err="1">
                <a:solidFill>
                  <a:srgbClr val="FF0000"/>
                </a:solidFill>
              </a:rPr>
              <a:t>init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Progress_Marker"/>
          <p:cNvSpPr/>
          <p:nvPr/>
        </p:nvSpPr>
        <p:spPr>
          <a:xfrm>
            <a:off x="1524000" y="6731000"/>
            <a:ext cx="31531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5357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sr-Latn-RS" dirty="0"/>
              <a:t>Da bi se Binder protokol što vise sakrio od klijenata i servera, oni koriste Proxy i Stub mehanizme: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74" y="2651761"/>
            <a:ext cx="8974455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0" y="6731000"/>
            <a:ext cx="346841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666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95401"/>
            <a:ext cx="8363272" cy="4830763"/>
          </a:xfrm>
        </p:spPr>
        <p:txBody>
          <a:bodyPr/>
          <a:lstStyle/>
          <a:p>
            <a:pPr algn="just"/>
            <a:r>
              <a:rPr lang="sr-Latn-RS" sz="1600" dirty="0"/>
              <a:t>Proxy i Stub delovi za Java baziranu IPC komunikaciju se mogu automatski generisati pomoću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aidl</a:t>
            </a:r>
            <a:r>
              <a:rPr lang="sr-Latn-RS" sz="1600" dirty="0"/>
              <a:t> alata. Većina klijenata ni ne želi da zna da koriste IPC, a posebno Binder, stoga se oslanjaju na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Manager</a:t>
            </a:r>
            <a:r>
              <a:rPr lang="sr-Latn-RS" sz="1600" dirty="0"/>
              <a:t> objekte koji apstrakuju tu kompleksnost od njih. Ovo je posebno tačno za sistemske servise (koji obznanjuju samo delove svog API ka klijentima kroz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Manager</a:t>
            </a:r>
            <a:r>
              <a:rPr lang="sr-Latn-RS" sz="1600" dirty="0"/>
              <a:t> objekte)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74" y="2651761"/>
            <a:ext cx="8974455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1" y="6731000"/>
            <a:ext cx="354724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0850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143001"/>
            <a:ext cx="8363272" cy="4983163"/>
          </a:xfrm>
        </p:spPr>
        <p:txBody>
          <a:bodyPr/>
          <a:lstStyle/>
          <a:p>
            <a:r>
              <a:rPr lang="sr-Latn-RS" sz="1600" dirty="0"/>
              <a:t>Kako klijent da dozna Handle objekat od servisa sa kojim želi da komunicira</a:t>
            </a:r>
            <a:r>
              <a:rPr lang="en-US" sz="1600" dirty="0"/>
              <a:t>?</a:t>
            </a:r>
          </a:p>
          <a:p>
            <a:r>
              <a:rPr lang="sr-Latn-RS" sz="1600" dirty="0"/>
              <a:t>Sve što treba da uradi je da pita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servicemanager</a:t>
            </a:r>
            <a:r>
              <a:rPr lang="sr-Latn-RS" sz="1600" dirty="0"/>
              <a:t> (Binder-ov CONTEXT_MGR) i da se nada da se servis registrovao kod istog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74" y="2651761"/>
            <a:ext cx="8974455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gress_Marker"/>
          <p:cNvSpPr/>
          <p:nvPr/>
        </p:nvSpPr>
        <p:spPr>
          <a:xfrm>
            <a:off x="1524001" y="6731000"/>
            <a:ext cx="362606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8208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otkrivanje raspoloživih servisa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sr-Latn-RS" sz="1800" dirty="0"/>
              <a:t>Da bi se dobila lista svih (trenutno) pokrenutih i registrovanih servisa kod </a:t>
            </a:r>
            <a:r>
              <a:rPr lang="sr-Latn-R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servicemanager</a:t>
            </a:r>
            <a:r>
              <a:rPr lang="sr-Latn-RS" sz="1800" dirty="0"/>
              <a:t>, potrebno je uraditi sledeće: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81200" y="2438401"/>
            <a:ext cx="8229600" cy="3763963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6185"/>
              </a:buClr>
              <a:buSzPct val="80000"/>
              <a:buFont typeface="Wingdings" pitchFamily="2" charset="2"/>
              <a:buChar char="l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B100"/>
              </a:buClr>
              <a:buSzPct val="80000"/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2706F"/>
              </a:buClr>
              <a:buSzPct val="80000"/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6185"/>
              </a:buClr>
              <a:buFont typeface="Courier New" pitchFamily="49" charset="0"/>
              <a:buChar char="o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FB100"/>
              </a:buClr>
              <a:buFont typeface="Arial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[/</a:t>
            </a:r>
            <a:r>
              <a:rPr lang="en-US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/hdd-02/</a:t>
            </a:r>
            <a:r>
              <a:rPr lang="en-US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</a:t>
            </a:r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vranic@gtv03-lin-$ </a:t>
            </a: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adb shell service list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Found 71 services: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 sip: [android.net.sip.ISipService]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 phone: [com.android.internal.telephony.ITelephony]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20 location: [android.location.ILocationManager]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55 activity: [android.app.IActivityManager]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56 package: [android.content.pm.IPackageManager]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67 SurfaceFlinger: [android.ui.ISurfaceComposer]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68 media.camera: [android.hardware.ICameraService]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69 media.player: [android.media.IMediaPlayerService]</a:t>
            </a:r>
          </a:p>
          <a:p>
            <a:pPr marL="0" indent="0">
              <a:buNone/>
            </a:pPr>
            <a:r>
              <a:rPr lang="sr-Latn-R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70 media.audio_flinger: [android.media.IAudioFlinger]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370489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9719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0"/>
            <a:ext cx="8363272" cy="4724400"/>
          </a:xfrm>
        </p:spPr>
        <p:txBody>
          <a:bodyPr>
            <a:normAutofit fontScale="92500" lnSpcReduction="20000"/>
          </a:bodyPr>
          <a:lstStyle/>
          <a:p>
            <a:r>
              <a:rPr lang="sr-Latn-RS" sz="1800" dirty="0"/>
              <a:t>Šta?</a:t>
            </a:r>
          </a:p>
          <a:p>
            <a:pPr lvl="1"/>
            <a:r>
              <a:rPr lang="sr-Latn-RS" sz="1600" i="1" dirty="0"/>
              <a:t>Android</a:t>
            </a:r>
            <a:r>
              <a:rPr lang="sr-Latn-RS" sz="1600" dirty="0"/>
              <a:t> </a:t>
            </a:r>
            <a:r>
              <a:rPr lang="sr-Latn-RS" sz="1600" i="1" dirty="0"/>
              <a:t>Interface Definition Language </a:t>
            </a:r>
            <a:r>
              <a:rPr lang="sr-Latn-RS" sz="1600" dirty="0"/>
              <a:t>je jezik specifičan za Android kojim se definiše Binder bazirane sprege servisa</a:t>
            </a:r>
          </a:p>
          <a:p>
            <a:endParaRPr lang="sr-Latn-RS" sz="1800" dirty="0"/>
          </a:p>
          <a:p>
            <a:r>
              <a:rPr lang="sr-Latn-RS" sz="1800" dirty="0"/>
              <a:t>Kako?</a:t>
            </a:r>
          </a:p>
          <a:p>
            <a:pPr lvl="1"/>
            <a:r>
              <a:rPr lang="sr-Latn-RS" sz="1600" dirty="0"/>
              <a:t>AIDL prati sintaksu Java sprega i dozvoljava deklaraciju metoda od interesa</a:t>
            </a:r>
          </a:p>
          <a:p>
            <a:pPr lvl="1"/>
            <a:r>
              <a:rPr lang="sr-Latn-RS" sz="1600" dirty="0"/>
              <a:t>Svaki Binder bazirani servis je definisan u posebnom 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sr-Latn-R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aidl</a:t>
            </a:r>
            <a:r>
              <a:rPr lang="sr-Latn-R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600" dirty="0"/>
              <a:t>fajlu, koji se najčešće naziva po sledećem šablonu: </a:t>
            </a:r>
            <a:r>
              <a:rPr lang="sr-Latn-R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sr-Latn-R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sr-Latn-R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Service.aidl</a:t>
            </a:r>
            <a:endParaRPr lang="sr-Latn-R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r-Latn-R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aidl </a:t>
            </a:r>
            <a:r>
              <a:rPr lang="sr-Latn-RS" sz="1800" dirty="0"/>
              <a:t>alat, koje je deo Android SDK, se koristi za generisanje prave Java sprege (zajedno sa Stub-om koji obezbeđuje Androidov </a:t>
            </a: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android.os.IBinder</a:t>
            </a:r>
            <a:r>
              <a:rPr lang="sr-Latn-RS" sz="1800" dirty="0"/>
              <a:t>)  za svaki </a:t>
            </a: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.aidl </a:t>
            </a:r>
            <a:r>
              <a:rPr lang="sr-Latn-RS" sz="1800" dirty="0"/>
              <a:t>fajl</a:t>
            </a:r>
          </a:p>
          <a:p>
            <a:endParaRPr lang="sr-Latn-RS" sz="1800" dirty="0"/>
          </a:p>
          <a:p>
            <a:r>
              <a:rPr lang="sr-Latn-RS" sz="1800" dirty="0"/>
              <a:t>Gde se nalazi generisani kod?</a:t>
            </a:r>
          </a:p>
          <a:p>
            <a:pPr lvl="1"/>
            <a:r>
              <a:rPr lang="sr-Latn-RS" sz="1600" dirty="0"/>
              <a:t>out\target\common\obj\JAVA_LIBRARIES\*_intermediates\src\src\*</a:t>
            </a:r>
          </a:p>
          <a:p>
            <a:pPr lvl="1"/>
            <a:r>
              <a:rPr lang="sr-Latn-RS" sz="1600" dirty="0"/>
              <a:t>out\target\common\obj\JAVA_LIBRARIES\BinderExampleCommon_intermediates\src\src\com\course\android\</a:t>
            </a:r>
          </a:p>
          <a:p>
            <a:endParaRPr lang="sr-Latn-R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378372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7156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" lvl="1"/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primer,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izvorni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0"/>
            <a:ext cx="836327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com.example.app;</a:t>
            </a:r>
          </a:p>
          <a:p>
            <a:pPr marL="0" indent="0">
              <a:buNone/>
            </a:pPr>
            <a:endParaRPr lang="sr-Latn-R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com.example.app.Bar;</a:t>
            </a:r>
          </a:p>
          <a:p>
            <a:pPr marL="0" indent="0">
              <a:buNone/>
            </a:pPr>
            <a:endParaRPr lang="sr-Latn-R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IFooService {</a:t>
            </a:r>
          </a:p>
          <a:p>
            <a:pPr marL="0" indent="0">
              <a:buNone/>
            </a:pPr>
            <a:endParaRPr lang="sr-Latn-R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sr-Latn-R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(inout Bar bar);</a:t>
            </a:r>
          </a:p>
          <a:p>
            <a:pPr marL="0" indent="0">
              <a:buNone/>
            </a:pPr>
            <a:endParaRPr lang="sr-Latn-R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Bar </a:t>
            </a:r>
            <a:r>
              <a:rPr lang="sr-Latn-R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getById</a:t>
            </a: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(int id);</a:t>
            </a:r>
          </a:p>
          <a:p>
            <a:pPr marL="0" indent="0">
              <a:buNone/>
            </a:pPr>
            <a:endParaRPr lang="sr-Latn-R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sr-Latn-R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(in Bar bar);</a:t>
            </a:r>
          </a:p>
          <a:p>
            <a:pPr marL="0" indent="0">
              <a:buNone/>
            </a:pPr>
            <a:r>
              <a:rPr lang="sr-Latn-R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sr-Latn-R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386255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8661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" lvl="1"/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primer, 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generisan kod (1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/3)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19200"/>
            <a:ext cx="8363272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com.example.app;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IFooService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android.os.IInterface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abstract class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Stub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android.os.Binder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implements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com.example.app.IFooService {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…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static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com.example.app.IFooService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asInterface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android.os.IBinder obj) {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…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new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com.example.app.IFooService.Stub.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Proxy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(obj);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…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sr-Latn-R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394137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7726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" lvl="1"/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primer,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generisan kod 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2/3)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19200"/>
            <a:ext cx="8363272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public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boolean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onTransact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 code, android.os.Parcel data, android.os.Parcel reply, int flags)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android.os.RemoteException {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switch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(code) {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…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case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TRANSACTION_save: {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…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com.example.app.Bar _arg0;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…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_arg0 = com.example.app.Bar.CREATOR.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createFromParcel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(data);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this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(_arg0);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…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…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…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sr-Latn-R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402020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709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" lvl="1"/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AIDL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primer,</a:t>
            </a: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generisan kod 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3/3)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219200"/>
            <a:ext cx="8363272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static class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Proxy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implements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com.example.app.IFooService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private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android.os.IBinder mRemote;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…</a:t>
            </a:r>
          </a:p>
          <a:p>
            <a:pPr marL="0" indent="0">
              <a:buNone/>
            </a:pP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public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(com.example.app.Bar bar)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android.os.RemoteException {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…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android.os.Parcel _data = android.os.Parcel.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obtain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…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bar.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writeToParcel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(_data, 0);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…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mRemote.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transact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(Stub.TRANSACTION_save, _data, _reply, 0);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…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com.example.app.Bar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bar)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android.os.RemoteException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com.example.app.Bar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getById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 id)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android.os.RemoteException;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(com.example.app.Bar bar) </a:t>
            </a:r>
            <a:r>
              <a:rPr lang="sr-Latn-R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 </a:t>
            </a: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android.os.RemoteException;</a:t>
            </a:r>
          </a:p>
          <a:p>
            <a:pPr marL="0" indent="0">
              <a:buNone/>
            </a:pPr>
            <a:r>
              <a:rPr lang="sr-Latn-R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sr-Latn-R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409903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95632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životni vek (1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28" y="1219201"/>
            <a:ext cx="6607144" cy="520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417786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310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B387-3B49-4B0E-A95A-F7946698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AF7FF-BCFA-4DA2-8810-36B74796D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72" y="1827213"/>
            <a:ext cx="6745855" cy="4349750"/>
          </a:xfrm>
        </p:spPr>
      </p:pic>
    </p:spTree>
    <p:extLst>
      <p:ext uri="{BB962C8B-B14F-4D97-AF65-F5344CB8AC3E}">
        <p14:creationId xmlns:p14="http://schemas.microsoft.com/office/powerpoint/2010/main" val="14930500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životni vek (2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1800" b="1" dirty="0">
                <a:solidFill>
                  <a:srgbClr val="00B0F0"/>
                </a:solidFill>
              </a:rPr>
              <a:t>-1</a:t>
            </a:r>
            <a:r>
              <a:rPr lang="sr-Latn-RS" sz="1800" dirty="0"/>
              <a:t>. registracija servisa</a:t>
            </a:r>
          </a:p>
          <a:p>
            <a:pPr marL="0" indent="0">
              <a:buNone/>
            </a:pPr>
            <a:r>
              <a:rPr lang="sr-Latn-RS" sz="1800" b="1" dirty="0">
                <a:solidFill>
                  <a:srgbClr val="00B0F0"/>
                </a:solidFill>
              </a:rPr>
              <a:t>-2</a:t>
            </a:r>
            <a:r>
              <a:rPr lang="sr-Latn-RS" sz="1800" dirty="0"/>
              <a:t>. pravljenje servisa</a:t>
            </a:r>
          </a:p>
          <a:p>
            <a:pPr marL="0" indent="0">
              <a:buNone/>
            </a:pPr>
            <a:r>
              <a:rPr lang="sr-Latn-RS" sz="1800" b="1" dirty="0">
                <a:solidFill>
                  <a:srgbClr val="00B0F0"/>
                </a:solidFill>
              </a:rPr>
              <a:t>-3</a:t>
            </a:r>
            <a:r>
              <a:rPr lang="sr-Latn-RS" sz="1800" dirty="0"/>
              <a:t>. čekanje na binder da odgovori preko </a:t>
            </a:r>
            <a:r>
              <a:rPr lang="sr-Latn-RS" sz="1800" dirty="0" err="1"/>
              <a:t>blokirajućeg</a:t>
            </a:r>
            <a:r>
              <a:rPr lang="sr-Latn-RS" sz="1800" dirty="0"/>
              <a:t> ioctl poziva</a:t>
            </a:r>
          </a:p>
          <a:p>
            <a:pPr marL="0" indent="0">
              <a:buNone/>
            </a:pPr>
            <a:r>
              <a:rPr lang="sr-Latn-RS" sz="1800" b="1" dirty="0">
                <a:solidFill>
                  <a:srgbClr val="00B0F0"/>
                </a:solidFill>
              </a:rPr>
              <a:t>-4</a:t>
            </a:r>
            <a:r>
              <a:rPr lang="sr-Latn-RS" sz="1800" dirty="0"/>
              <a:t>. pokretanje niti koje će čekati za novi binder zahtev</a:t>
            </a:r>
          </a:p>
          <a:p>
            <a:pPr marL="0" indent="0">
              <a:buNone/>
            </a:pPr>
            <a:endParaRPr lang="sr-Latn-R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37360"/>
            <a:ext cx="4217194" cy="33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0" y="6731000"/>
            <a:ext cx="425669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302931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životni vek (3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44958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0. </a:t>
            </a:r>
            <a:r>
              <a:rPr lang="sr-Latn-RS" sz="1800" dirty="0"/>
              <a:t>dobavljanje servisa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1. </a:t>
            </a:r>
            <a:r>
              <a:rPr lang="sr-Latn-RS" sz="1800" dirty="0"/>
              <a:t>pozivanje funkcije definisane preko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dirty="0"/>
              <a:t>AIDL-a, npr fooService.getById(id)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2. </a:t>
            </a:r>
            <a:r>
              <a:rPr lang="sr-Latn-RS" sz="1800" dirty="0"/>
              <a:t>Serijalizacija id u Parcel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3. </a:t>
            </a:r>
            <a:r>
              <a:rPr lang="sr-Latn-RS" sz="1800" dirty="0"/>
              <a:t>transact(fooService, TRANSACTION_GET_BY_ID, dataParcel, replyParcel, ...)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4. </a:t>
            </a:r>
            <a:r>
              <a:rPr lang="sr-Latn-RS" sz="1800" dirty="0"/>
              <a:t>Prenos transakcije preko blokirajućeg ioctl poziva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5. </a:t>
            </a:r>
            <a:r>
              <a:rPr lang="sr-Latn-RS" sz="1800" dirty="0"/>
              <a:t>Buđenje iz blokirajućeg ioctl poziva i dobavljanje podataka iz transakcije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6. </a:t>
            </a:r>
            <a:r>
              <a:rPr lang="sr-Latn-RS" sz="1800" dirty="0"/>
              <a:t>Dobavnjanje binder objekta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7. </a:t>
            </a:r>
            <a:r>
              <a:rPr lang="sr-Latn-RS" sz="1800" dirty="0"/>
              <a:t>onTransact(TRANSACTION_GET_BY_ID, dataParcel, replyParcel, ...)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8. </a:t>
            </a:r>
            <a:r>
              <a:rPr lang="sr-Latn-RS" sz="1800" dirty="0"/>
              <a:t>Deserijalizacija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Latn-RS" sz="1800" b="1" dirty="0">
                <a:solidFill>
                  <a:srgbClr val="FF0000"/>
                </a:solidFill>
              </a:rPr>
              <a:t>9. </a:t>
            </a:r>
            <a:r>
              <a:rPr lang="sr-Latn-RS" sz="1800" dirty="0"/>
              <a:t>Pozivanje same funkcije u implementaciji servisa</a:t>
            </a:r>
          </a:p>
          <a:p>
            <a:pPr marL="0" indent="0">
              <a:buNone/>
            </a:pPr>
            <a:endParaRPr lang="sr-Latn-RS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37360"/>
            <a:ext cx="4217194" cy="33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433551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45892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životni vek (4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676400" y="1447800"/>
            <a:ext cx="44196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92D050"/>
                </a:solidFill>
              </a:rPr>
              <a:t>1</a:t>
            </a:r>
            <a:r>
              <a:rPr lang="sr-Latn-RS" sz="1800" b="1" dirty="0">
                <a:solidFill>
                  <a:srgbClr val="92D050"/>
                </a:solidFill>
              </a:rPr>
              <a:t>0. </a:t>
            </a:r>
            <a:r>
              <a:rPr lang="en-US" sz="1800" dirty="0" err="1"/>
              <a:t>Povratna</a:t>
            </a:r>
            <a:r>
              <a:rPr lang="en-US" sz="1800" dirty="0"/>
              <a:t> </a:t>
            </a:r>
            <a:r>
              <a:rPr lang="en-US" sz="1800" dirty="0" err="1"/>
              <a:t>vrednost</a:t>
            </a:r>
            <a:endParaRPr lang="sr-Latn-R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92D050"/>
                </a:solidFill>
              </a:rPr>
              <a:t>1</a:t>
            </a:r>
            <a:r>
              <a:rPr lang="sr-Latn-RS" sz="1800" b="1" dirty="0">
                <a:solidFill>
                  <a:srgbClr val="92D050"/>
                </a:solidFill>
              </a:rPr>
              <a:t>1. </a:t>
            </a:r>
            <a:r>
              <a:rPr lang="en-US" sz="1800" dirty="0" err="1"/>
              <a:t>Serijalizacija</a:t>
            </a:r>
            <a:r>
              <a:rPr lang="en-US" sz="1800" dirty="0"/>
              <a:t> </a:t>
            </a:r>
            <a:r>
              <a:rPr lang="en-US" sz="1800" dirty="0" err="1"/>
              <a:t>povratne</a:t>
            </a:r>
            <a:r>
              <a:rPr lang="en-US" sz="1800" dirty="0"/>
              <a:t> </a:t>
            </a:r>
            <a:r>
              <a:rPr lang="en-US" sz="1800" dirty="0" err="1"/>
              <a:t>vrednosti</a:t>
            </a:r>
            <a:endParaRPr lang="sr-Latn-R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92D050"/>
                </a:solidFill>
              </a:rPr>
              <a:t>1</a:t>
            </a:r>
            <a:r>
              <a:rPr lang="sr-Latn-RS" sz="1800" b="1" dirty="0">
                <a:solidFill>
                  <a:srgbClr val="92D050"/>
                </a:solidFill>
              </a:rPr>
              <a:t>2. </a:t>
            </a:r>
            <a:r>
              <a:rPr lang="en-US" sz="1800" dirty="0" err="1"/>
              <a:t>Povratak</a:t>
            </a:r>
            <a:r>
              <a:rPr lang="en-US" sz="1800" dirty="0"/>
              <a:t> u </a:t>
            </a:r>
            <a:r>
              <a:rPr lang="en-US" sz="1800" dirty="0" err="1"/>
              <a:t>libbinder</a:t>
            </a:r>
            <a:endParaRPr lang="sr-Latn-R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92D050"/>
                </a:solidFill>
              </a:rPr>
              <a:t>1</a:t>
            </a:r>
            <a:r>
              <a:rPr lang="sr-Latn-RS" sz="1800" b="1" dirty="0">
                <a:solidFill>
                  <a:srgbClr val="92D050"/>
                </a:solidFill>
              </a:rPr>
              <a:t>3. </a:t>
            </a:r>
            <a:r>
              <a:rPr lang="en-US" sz="1800" dirty="0" err="1"/>
              <a:t>Slanje</a:t>
            </a:r>
            <a:r>
              <a:rPr lang="en-US" sz="1800" dirty="0"/>
              <a:t> </a:t>
            </a:r>
            <a:r>
              <a:rPr lang="en-US" sz="1800" dirty="0" err="1"/>
              <a:t>povratne</a:t>
            </a:r>
            <a:r>
              <a:rPr lang="en-US" sz="1800" dirty="0"/>
              <a:t> </a:t>
            </a:r>
            <a:r>
              <a:rPr lang="en-US" sz="1800" dirty="0" err="1"/>
              <a:t>vrednosti</a:t>
            </a:r>
            <a:r>
              <a:rPr lang="en-US" sz="1800" dirty="0"/>
              <a:t> </a:t>
            </a:r>
            <a:r>
              <a:rPr lang="en-US" sz="1800" dirty="0" err="1"/>
              <a:t>preko</a:t>
            </a:r>
            <a:r>
              <a:rPr lang="en-US" sz="1800" dirty="0"/>
              <a:t> </a:t>
            </a:r>
            <a:r>
              <a:rPr lang="en-US" sz="1800" dirty="0" err="1"/>
              <a:t>ioctl</a:t>
            </a:r>
            <a:endParaRPr lang="sr-Latn-R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92D050"/>
                </a:solidFill>
              </a:rPr>
              <a:t>1</a:t>
            </a:r>
            <a:r>
              <a:rPr lang="sr-Latn-RS" sz="1800" b="1" dirty="0">
                <a:solidFill>
                  <a:srgbClr val="92D050"/>
                </a:solidFill>
              </a:rPr>
              <a:t>4. </a:t>
            </a:r>
            <a:r>
              <a:rPr lang="en-US" sz="1800" dirty="0"/>
              <a:t>Bu</a:t>
            </a:r>
            <a:r>
              <a:rPr lang="sr-Latn-RS" sz="1800" dirty="0"/>
              <a:t>đenje iz blokirajućeg ioctl poziva i slanje povratne vrednosti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92D050"/>
                </a:solidFill>
              </a:rPr>
              <a:t>1</a:t>
            </a:r>
            <a:r>
              <a:rPr lang="sr-Latn-RS" sz="1800" b="1" dirty="0">
                <a:solidFill>
                  <a:srgbClr val="92D050"/>
                </a:solidFill>
              </a:rPr>
              <a:t>5. </a:t>
            </a:r>
            <a:r>
              <a:rPr lang="sr-Latn-RS" sz="1800" dirty="0"/>
              <a:t>Osvežavanje replyParcel s apovratnom vrednošću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92D050"/>
                </a:solidFill>
              </a:rPr>
              <a:t>1</a:t>
            </a:r>
            <a:r>
              <a:rPr lang="sr-Latn-RS" sz="1800" b="1" dirty="0">
                <a:solidFill>
                  <a:srgbClr val="92D050"/>
                </a:solidFill>
              </a:rPr>
              <a:t>6. </a:t>
            </a:r>
            <a:r>
              <a:rPr lang="sr-Latn-RS" sz="1800" dirty="0"/>
              <a:t>Deserijalizacija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92D050"/>
                </a:solidFill>
              </a:rPr>
              <a:t>1</a:t>
            </a:r>
            <a:r>
              <a:rPr lang="sr-Latn-RS" sz="1800" b="1" dirty="0">
                <a:solidFill>
                  <a:srgbClr val="92D050"/>
                </a:solidFill>
              </a:rPr>
              <a:t>7. </a:t>
            </a:r>
            <a:r>
              <a:rPr lang="sr-Latn-RS" sz="1800" dirty="0"/>
              <a:t>Vraćanje povratne vrednosti klijentu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37360"/>
            <a:ext cx="4217194" cy="33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Progress_Marker"/>
          <p:cNvSpPr/>
          <p:nvPr/>
        </p:nvSpPr>
        <p:spPr>
          <a:xfrm>
            <a:off x="1524001" y="6731000"/>
            <a:ext cx="441434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54478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Binder, </a:t>
            </a:r>
            <a:r>
              <a:rPr lang="sr-Latn-RS" dirty="0"/>
              <a:t>Java Parcel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613337"/>
              </p:ext>
            </p:extLst>
          </p:nvPr>
        </p:nvGraphicFramePr>
        <p:xfrm>
          <a:off x="1676400" y="850900"/>
          <a:ext cx="8839200" cy="5913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863">
                <a:tc>
                  <a:txBody>
                    <a:bodyPr/>
                    <a:lstStyle/>
                    <a:p>
                      <a:r>
                        <a:rPr lang="en-US" sz="2000" dirty="0" err="1"/>
                        <a:t>Funkcija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Opis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0">
                <a:tc>
                  <a:txBody>
                    <a:bodyPr/>
                    <a:lstStyle/>
                    <a:p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Upisivanje</a:t>
                      </a:r>
                      <a:r>
                        <a:rPr lang="en-US" sz="2000" dirty="0"/>
                        <a:t> </a:t>
                      </a:r>
                      <a:r>
                        <a:rPr lang="sr-Latn-RS" sz="2000" dirty="0"/>
                        <a:t>i čitanje</a:t>
                      </a:r>
                      <a:r>
                        <a:rPr lang="en-US" sz="2000" dirty="0"/>
                        <a:t> </a:t>
                      </a:r>
                      <a:r>
                        <a:rPr lang="sr-Latn-RS" sz="2000" dirty="0"/>
                        <a:t>pr</a:t>
                      </a:r>
                      <a:r>
                        <a:rPr lang="en-US" sz="2000" baseline="0" dirty="0" err="1"/>
                        <a:t>imitivnog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tipa</a:t>
                      </a:r>
                      <a:r>
                        <a:rPr lang="en-US" sz="2000" baseline="0" dirty="0"/>
                        <a:t>: </a:t>
                      </a:r>
                      <a:r>
                        <a:rPr lang="en-US" sz="2000" baseline="0" dirty="0" err="1"/>
                        <a:t>boolean</a:t>
                      </a:r>
                      <a:r>
                        <a:rPr lang="en-US" sz="2000" baseline="0" dirty="0"/>
                        <a:t>, byte, double, float, </a:t>
                      </a:r>
                      <a:r>
                        <a:rPr lang="en-US" sz="2000" baseline="0" dirty="0" err="1"/>
                        <a:t>int</a:t>
                      </a:r>
                      <a:r>
                        <a:rPr lang="en-US" sz="2000" baseline="0" dirty="0"/>
                        <a:t>, long </a:t>
                      </a:r>
                      <a:r>
                        <a:rPr lang="en-US" sz="2000" baseline="0" dirty="0" err="1"/>
                        <a:t>ili</a:t>
                      </a:r>
                      <a:r>
                        <a:rPr lang="en-US" sz="2000" baseline="0" dirty="0"/>
                        <a:t> String. Primer: </a:t>
                      </a:r>
                      <a:r>
                        <a:rPr lang="en-US" sz="2000" baseline="0" dirty="0" err="1"/>
                        <a:t>writeInt</a:t>
                      </a:r>
                      <a:r>
                        <a:rPr lang="en-US" sz="2000" baseline="0" dirty="0"/>
                        <a:t>(5)</a:t>
                      </a:r>
                      <a:r>
                        <a:rPr lang="sr-Latn-RS" sz="2000" baseline="0" dirty="0"/>
                        <a:t> i </a:t>
                      </a:r>
                      <a:r>
                        <a:rPr lang="en-US" sz="2000" baseline="0" dirty="0" err="1"/>
                        <a:t>int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</a:t>
                      </a:r>
                      <a:r>
                        <a:rPr lang="en-US" sz="2000" baseline="0" dirty="0"/>
                        <a:t> = </a:t>
                      </a:r>
                      <a:r>
                        <a:rPr lang="sr-Latn-RS" sz="2000" baseline="0" dirty="0"/>
                        <a:t>read</a:t>
                      </a:r>
                      <a:r>
                        <a:rPr lang="en-US" sz="2000" baseline="0" dirty="0" err="1"/>
                        <a:t>Int</a:t>
                      </a:r>
                      <a:r>
                        <a:rPr lang="en-US" sz="2000" baseline="0" dirty="0"/>
                        <a:t>();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157">
                <a:tc>
                  <a:txBody>
                    <a:bodyPr/>
                    <a:lstStyle/>
                    <a:p>
                      <a:r>
                        <a:rPr lang="sr-Latn-RS" sz="2000" dirty="0"/>
                        <a:t>(</a:t>
                      </a:r>
                      <a:r>
                        <a:rPr lang="en-US" sz="2000" dirty="0" err="1"/>
                        <a:t>write</a:t>
                      </a:r>
                      <a:r>
                        <a:rPr lang="en-US" sz="2000" baseline="0" dirty="0" err="1"/>
                        <a:t>|read</a:t>
                      </a:r>
                      <a:r>
                        <a:rPr lang="en-US" sz="2000" baseline="0" dirty="0"/>
                        <a:t>) </a:t>
                      </a:r>
                      <a:r>
                        <a:rPr lang="en-US" sz="2000" dirty="0"/>
                        <a:t>*Array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Upisivanje</a:t>
                      </a:r>
                      <a:r>
                        <a:rPr lang="en-US" sz="2000" baseline="0" dirty="0"/>
                        <a:t> </a:t>
                      </a:r>
                      <a:r>
                        <a:rPr lang="sr-Latn-RS" sz="2000" baseline="0" dirty="0"/>
                        <a:t>i čitanje </a:t>
                      </a:r>
                      <a:r>
                        <a:rPr lang="en-US" sz="2000" baseline="0" dirty="0" err="1"/>
                        <a:t>niz</a:t>
                      </a:r>
                      <a:r>
                        <a:rPr lang="sr-Latn-RS" sz="2000" baseline="0" dirty="0"/>
                        <a:t>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primitivnog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tipa</a:t>
                      </a:r>
                      <a:r>
                        <a:rPr lang="en-US" sz="2000" baseline="0" dirty="0"/>
                        <a:t>: </a:t>
                      </a:r>
                      <a:r>
                        <a:rPr lang="en-US" sz="2000" baseline="0" dirty="0" err="1"/>
                        <a:t>boolean</a:t>
                      </a:r>
                      <a:r>
                        <a:rPr lang="en-US" sz="2000" baseline="0" dirty="0"/>
                        <a:t>, byte, char, double, float, </a:t>
                      </a:r>
                      <a:r>
                        <a:rPr lang="en-US" sz="2000" baseline="0" dirty="0" err="1"/>
                        <a:t>int</a:t>
                      </a:r>
                      <a:r>
                        <a:rPr lang="en-US" sz="2000" baseline="0" dirty="0"/>
                        <a:t>, long, string </a:t>
                      </a:r>
                      <a:r>
                        <a:rPr lang="en-US" sz="2000" baseline="0" dirty="0" err="1"/>
                        <a:t>ili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SparseBoolean</a:t>
                      </a:r>
                      <a:r>
                        <a:rPr lang="en-US" sz="2000" baseline="0" dirty="0"/>
                        <a:t>. Primer: </a:t>
                      </a:r>
                      <a:r>
                        <a:rPr lang="en-US" sz="2000" baseline="0" dirty="0" err="1"/>
                        <a:t>writeIntArray</a:t>
                      </a:r>
                      <a:r>
                        <a:rPr lang="en-US" sz="2000" baseline="0" dirty="0"/>
                        <a:t>(new </a:t>
                      </a:r>
                      <a:r>
                        <a:rPr lang="en-US" sz="2000" baseline="0" dirty="0" err="1"/>
                        <a:t>int</a:t>
                      </a:r>
                      <a:r>
                        <a:rPr lang="en-US" sz="2000" baseline="0" dirty="0"/>
                        <a:t>[]{1,2,3}) </a:t>
                      </a:r>
                      <a:r>
                        <a:rPr lang="en-US" sz="2000" baseline="0" dirty="0" err="1"/>
                        <a:t>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int</a:t>
                      </a:r>
                      <a:r>
                        <a:rPr lang="en-US" sz="2000" baseline="0" dirty="0"/>
                        <a:t> [] </a:t>
                      </a:r>
                      <a:r>
                        <a:rPr lang="en-US" sz="2000" baseline="0" dirty="0" err="1"/>
                        <a:t>ia</a:t>
                      </a:r>
                      <a:r>
                        <a:rPr lang="en-US" sz="2000" baseline="0" dirty="0"/>
                        <a:t> = </a:t>
                      </a:r>
                      <a:r>
                        <a:rPr lang="sr-Latn-RS" sz="2000" baseline="0" dirty="0"/>
                        <a:t>read</a:t>
                      </a:r>
                      <a:r>
                        <a:rPr lang="en-US" sz="2000" baseline="0" dirty="0" err="1"/>
                        <a:t>IntArray</a:t>
                      </a:r>
                      <a:r>
                        <a:rPr lang="en-US" sz="2000" baseline="0" dirty="0"/>
                        <a:t>();;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0">
                <a:tc>
                  <a:txBody>
                    <a:bodyPr/>
                    <a:lstStyle/>
                    <a:p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</a:t>
                      </a:r>
                      <a:r>
                        <a:rPr lang="en-US" sz="2000" dirty="0" err="1"/>
                        <a:t>Parcerable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Upisivanje</a:t>
                      </a:r>
                      <a:r>
                        <a:rPr lang="en-US" sz="2000" dirty="0"/>
                        <a:t> </a:t>
                      </a:r>
                      <a:r>
                        <a:rPr lang="sr-Latn-RS" sz="2000" dirty="0"/>
                        <a:t>i</a:t>
                      </a:r>
                      <a:r>
                        <a:rPr lang="en-US" sz="2000" dirty="0"/>
                        <a:t> </a:t>
                      </a:r>
                      <a:r>
                        <a:rPr lang="sr-Latn-RS" sz="2000" dirty="0"/>
                        <a:t>čitanje</a:t>
                      </a:r>
                      <a:r>
                        <a:rPr lang="sr-Latn-RS" sz="2000" baseline="0" dirty="0"/>
                        <a:t> klase koja implementira interfejs </a:t>
                      </a:r>
                      <a:r>
                        <a:rPr lang="sr-Latn-RS" sz="2000" baseline="0" dirty="0" err="1"/>
                        <a:t>Parceable</a:t>
                      </a:r>
                      <a:r>
                        <a:rPr lang="sr-Latn-RS" sz="2000" baseline="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63">
                <a:tc>
                  <a:txBody>
                    <a:bodyPr/>
                    <a:lstStyle/>
                    <a:p>
                      <a:r>
                        <a:rPr lang="sr-Latn-RS" sz="2000" dirty="0"/>
                        <a:t>(write</a:t>
                      </a:r>
                      <a:r>
                        <a:rPr lang="en-US" sz="2000" dirty="0"/>
                        <a:t>|read</a:t>
                      </a:r>
                      <a:r>
                        <a:rPr lang="sr-Latn-RS" sz="2000" dirty="0"/>
                        <a:t>)</a:t>
                      </a:r>
                      <a:r>
                        <a:rPr lang="en-US" sz="2000" dirty="0"/>
                        <a:t>Bundle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Upisivanje</a:t>
                      </a:r>
                      <a:r>
                        <a:rPr lang="en-US" sz="2000" dirty="0"/>
                        <a:t> </a:t>
                      </a:r>
                      <a:r>
                        <a:rPr lang="sr-Latn-RS" sz="2000" dirty="0"/>
                        <a:t>i čitanje</a:t>
                      </a:r>
                      <a:r>
                        <a:rPr lang="sr-Latn-RS" sz="2000" baseline="0" dirty="0"/>
                        <a:t> Bundle objekta.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510">
                <a:tc>
                  <a:txBody>
                    <a:bodyPr/>
                    <a:lstStyle/>
                    <a:p>
                      <a:r>
                        <a:rPr lang="sr-Latn-RS" sz="2000" dirty="0"/>
                        <a:t>(write</a:t>
                      </a:r>
                      <a:r>
                        <a:rPr lang="en-US" sz="2000" dirty="0"/>
                        <a:t>|read</a:t>
                      </a:r>
                      <a:r>
                        <a:rPr lang="sr-Latn-RS" sz="2000" dirty="0"/>
                        <a:t>)</a:t>
                      </a:r>
                      <a:r>
                        <a:rPr lang="en-US" sz="2000" dirty="0" err="1"/>
                        <a:t>StrongBinder</a:t>
                      </a:r>
                      <a:r>
                        <a:rPr lang="en-US" sz="20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Upisivanje</a:t>
                      </a:r>
                      <a:r>
                        <a:rPr lang="en-US" sz="2000" dirty="0"/>
                        <a:t> </a:t>
                      </a:r>
                      <a:r>
                        <a:rPr lang="sr-Latn-RS" sz="2000" dirty="0"/>
                        <a:t>i čitanje</a:t>
                      </a:r>
                      <a:r>
                        <a:rPr lang="sr-Latn-RS" sz="2000" baseline="0" dirty="0"/>
                        <a:t> </a:t>
                      </a:r>
                      <a:r>
                        <a:rPr lang="en-US" sz="2000" dirty="0"/>
                        <a:t>I</a:t>
                      </a:r>
                      <a:r>
                        <a:rPr lang="sr-Latn-RS" sz="2000" dirty="0"/>
                        <a:t>B</a:t>
                      </a:r>
                      <a:r>
                        <a:rPr lang="en-US" sz="2000" dirty="0" err="1"/>
                        <a:t>inder</a:t>
                      </a:r>
                      <a:r>
                        <a:rPr lang="sr-Latn-RS" sz="2000" dirty="0"/>
                        <a:t> objekta. Ovde</a:t>
                      </a:r>
                      <a:r>
                        <a:rPr lang="sr-Latn-RS" sz="2000" baseline="0" dirty="0"/>
                        <a:t> se ne prenosi stvarni sadržaj, već referenca.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63">
                <a:tc>
                  <a:txBody>
                    <a:bodyPr/>
                    <a:lstStyle/>
                    <a:p>
                      <a:r>
                        <a:rPr lang="sr-Latn-RS" sz="2000" dirty="0"/>
                        <a:t>(write</a:t>
                      </a:r>
                      <a:r>
                        <a:rPr lang="en-US" sz="2000" dirty="0"/>
                        <a:t>|</a:t>
                      </a:r>
                      <a:r>
                        <a:rPr lang="sr-Latn-RS" sz="2000" dirty="0"/>
                        <a:t>read)FileDescriptor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/>
                        <a:t>Upisivanje i čitanje file descriptor-a.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/>
                        <a:t>(write</a:t>
                      </a:r>
                      <a:r>
                        <a:rPr lang="en-US" sz="2000" dirty="0"/>
                        <a:t>|</a:t>
                      </a:r>
                      <a:r>
                        <a:rPr lang="sr-Latn-RS" sz="2000" dirty="0"/>
                        <a:t>read)(Value</a:t>
                      </a:r>
                      <a:r>
                        <a:rPr lang="en-US" sz="2000" dirty="0"/>
                        <a:t>|</a:t>
                      </a:r>
                      <a:r>
                        <a:rPr lang="en-US" sz="2000" dirty="0" err="1"/>
                        <a:t>Array|List|ArrayList|Map|SparseArray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Upis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</a:t>
                      </a:r>
                      <a:r>
                        <a:rPr lang="en-US" sz="2000" baseline="0" dirty="0"/>
                        <a:t> </a:t>
                      </a:r>
                      <a:r>
                        <a:rPr lang="sr-Latn-RS" sz="2000" baseline="0" dirty="0"/>
                        <a:t>čitanje ne tipiziranih kontejnera.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449317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9884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Android Binder, </a:t>
            </a:r>
            <a:r>
              <a:rPr lang="sr-Latn-RS" sz="4000" dirty="0"/>
              <a:t>Native Parcel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312502"/>
              </p:ext>
            </p:extLst>
          </p:nvPr>
        </p:nvGraphicFramePr>
        <p:xfrm>
          <a:off x="1585993" y="1893377"/>
          <a:ext cx="8839200" cy="3922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129">
                <a:tc>
                  <a:txBody>
                    <a:bodyPr/>
                    <a:lstStyle/>
                    <a:p>
                      <a:r>
                        <a:rPr lang="en-US" sz="2000" dirty="0" err="1"/>
                        <a:t>Funkcija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Opis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/>
                        <a:t>Upisivanje i</a:t>
                      </a:r>
                      <a:r>
                        <a:rPr lang="sr-Latn-RS" sz="2000" baseline="0" dirty="0"/>
                        <a:t> čitanje primitivnih tipova: int32, uint32, int64, uint64, float, double, Cstring, String8 i String16.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</a:t>
                      </a:r>
                      <a:r>
                        <a:rPr lang="sr-Latn-RS" sz="2000" dirty="0"/>
                        <a:t>FileDescriptor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Upisivanje</a:t>
                      </a:r>
                      <a:r>
                        <a:rPr lang="en-US" sz="2000" dirty="0"/>
                        <a:t> </a:t>
                      </a:r>
                      <a:r>
                        <a:rPr lang="sr-Latn-RS" sz="2000" dirty="0"/>
                        <a:t>i čitanje</a:t>
                      </a:r>
                      <a:r>
                        <a:rPr lang="sr-Latn-RS" sz="2000" baseline="0" dirty="0"/>
                        <a:t> file </a:t>
                      </a:r>
                      <a:r>
                        <a:rPr lang="sr-Latn-RS" sz="2000" baseline="0" dirty="0" err="1"/>
                        <a:t>descriptor</a:t>
                      </a:r>
                      <a:r>
                        <a:rPr lang="sr-Latn-RS" sz="2000" baseline="0" dirty="0"/>
                        <a:t>-a.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</a:t>
                      </a:r>
                      <a:r>
                        <a:rPr lang="sr-Latn-RS" sz="2000" dirty="0"/>
                        <a:t>StrongBinder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Upisivanje</a:t>
                      </a:r>
                      <a:r>
                        <a:rPr lang="en-US" sz="2000" dirty="0"/>
                        <a:t> </a:t>
                      </a:r>
                      <a:r>
                        <a:rPr lang="sr-Latn-RS" sz="2000" dirty="0"/>
                        <a:t>i čitanje</a:t>
                      </a:r>
                      <a:r>
                        <a:rPr lang="sr-Latn-RS" sz="2000" baseline="0" dirty="0"/>
                        <a:t> binder objekta.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34">
                <a:tc>
                  <a:txBody>
                    <a:bodyPr/>
                    <a:lstStyle/>
                    <a:p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Upisivanje</a:t>
                      </a:r>
                      <a:r>
                        <a:rPr lang="en-US" sz="2000" dirty="0"/>
                        <a:t> </a:t>
                      </a:r>
                      <a:r>
                        <a:rPr lang="sr-Latn-RS" sz="2000" dirty="0"/>
                        <a:t>i čitanje</a:t>
                      </a:r>
                      <a:r>
                        <a:rPr lang="sr-Latn-RS" sz="2000" baseline="0" dirty="0"/>
                        <a:t> niza void </a:t>
                      </a:r>
                      <a:r>
                        <a:rPr lang="en-US" sz="2000" baseline="0" dirty="0"/>
                        <a:t>* </a:t>
                      </a:r>
                      <a:r>
                        <a:rPr lang="en-US" sz="2000" baseline="0" dirty="0" err="1"/>
                        <a:t>tipa</a:t>
                      </a:r>
                      <a:r>
                        <a:rPr lang="en-US" sz="2000" baseline="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48">
                <a:tc>
                  <a:txBody>
                    <a:bodyPr/>
                    <a:lstStyle/>
                    <a:p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</a:t>
                      </a:r>
                      <a:r>
                        <a:rPr lang="en-US" sz="2000" dirty="0" err="1"/>
                        <a:t>Inplace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/>
                        <a:t>Zauzimanje</a:t>
                      </a:r>
                      <a:r>
                        <a:rPr lang="sr-Latn-RS" sz="2000" baseline="0" dirty="0"/>
                        <a:t> ili čitanje iz memorije.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</a:t>
                      </a:r>
                      <a:r>
                        <a:rPr lang="sr-Latn-RS" sz="2000" dirty="0"/>
                        <a:t>WeakBinder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 err="1"/>
                        <a:t>Upisivanje</a:t>
                      </a:r>
                      <a:r>
                        <a:rPr lang="en-US" sz="2000" i="0" dirty="0"/>
                        <a:t> </a:t>
                      </a:r>
                      <a:r>
                        <a:rPr lang="sr-Latn-RS" sz="2000" i="0" dirty="0"/>
                        <a:t>i čitanje</a:t>
                      </a:r>
                      <a:r>
                        <a:rPr lang="sr-Latn-RS" sz="2000" i="0" baseline="0" dirty="0"/>
                        <a:t> binder objekta.</a:t>
                      </a:r>
                      <a:endParaRPr lang="en-US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/>
                        <a:t>Flattenable ili LightFlattenable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write|read</a:t>
                      </a:r>
                      <a:r>
                        <a:rPr lang="en-US" sz="2000" dirty="0"/>
                        <a:t>)</a:t>
                      </a:r>
                      <a:r>
                        <a:rPr lang="sr-Latn-RS" sz="2000" dirty="0"/>
                        <a:t>NativeHandler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457200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51927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Binder, </a:t>
            </a:r>
            <a:r>
              <a:rPr lang="en-US" dirty="0" err="1"/>
              <a:t>primeri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Integracije se razlikuje od toga gde se binder koristi</a:t>
            </a:r>
          </a:p>
          <a:p>
            <a:endParaRPr lang="sr-Latn-RS" dirty="0"/>
          </a:p>
          <a:p>
            <a:r>
              <a:rPr lang="sr-Latn-RS" dirty="0"/>
              <a:t>Java aplikacija</a:t>
            </a:r>
          </a:p>
          <a:p>
            <a:pPr lvl="1"/>
            <a:r>
              <a:rPr lang="sr-Latn-RS" dirty="0"/>
              <a:t>Integracija je mnogo lakša</a:t>
            </a:r>
          </a:p>
          <a:p>
            <a:pPr lvl="1"/>
            <a:r>
              <a:rPr lang="sr-Latn-RS" dirty="0"/>
              <a:t>AIDL</a:t>
            </a:r>
          </a:p>
          <a:p>
            <a:pPr lvl="1"/>
            <a:endParaRPr lang="sr-Latn-RS" dirty="0"/>
          </a:p>
          <a:p>
            <a:r>
              <a:rPr lang="sr-Latn-RS" dirty="0"/>
              <a:t>Native programi – servisi</a:t>
            </a:r>
          </a:p>
          <a:p>
            <a:pPr lvl="1"/>
            <a:r>
              <a:rPr lang="sr-Latn-RS" dirty="0"/>
              <a:t>Nema podrške za AIDL u Andorid SDK</a:t>
            </a:r>
          </a:p>
          <a:p>
            <a:pPr lvl="2"/>
            <a:r>
              <a:rPr lang="sr-Latn-RS" dirty="0"/>
              <a:t>Postoje open source alati koji mogu da napave C++ Binder kod od AIDL datoteke</a:t>
            </a:r>
          </a:p>
          <a:p>
            <a:pPr lvl="2"/>
            <a:r>
              <a:rPr lang="sr-Latn-RS" dirty="0">
                <a:hlinkClick r:id="rId2"/>
              </a:rPr>
              <a:t>https://github.com/iFeelSmart/AidlToCpp</a:t>
            </a:r>
            <a:endParaRPr lang="sr-Latn-RS" dirty="0"/>
          </a:p>
          <a:p>
            <a:pPr lvl="2"/>
            <a:r>
              <a:rPr lang="sr-Latn-RS" dirty="0">
                <a:hlinkClick r:id="rId3"/>
              </a:rPr>
              <a:t>https://github.com/iFeelSmart/AidlDataTypeGen</a:t>
            </a:r>
            <a:endParaRPr lang="sr-Latn-RS" dirty="0"/>
          </a:p>
          <a:p>
            <a:pPr lvl="1"/>
            <a:r>
              <a:rPr lang="sr-Latn-RS" dirty="0"/>
              <a:t>Potrebno je napisati Proxy i Stub kod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465082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09295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Binder, </a:t>
            </a:r>
            <a:r>
              <a:rPr lang="en-US" dirty="0" err="1"/>
              <a:t>primeri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b="1" dirty="0"/>
              <a:t>Java servis – Java klijent</a:t>
            </a:r>
          </a:p>
          <a:p>
            <a:r>
              <a:rPr lang="sr-Latn-RS" dirty="0"/>
              <a:t>Java servis – Java klijent + callback</a:t>
            </a:r>
          </a:p>
          <a:p>
            <a:endParaRPr lang="sr-Latn-RS" dirty="0"/>
          </a:p>
          <a:p>
            <a:r>
              <a:rPr lang="sr-Latn-RS" b="1" dirty="0"/>
              <a:t>Native servis – native klijent</a:t>
            </a:r>
          </a:p>
          <a:p>
            <a:r>
              <a:rPr lang="sr-Latn-RS" b="1" dirty="0"/>
              <a:t>Native servis – Java klijent</a:t>
            </a:r>
          </a:p>
          <a:p>
            <a:endParaRPr lang="sr-Latn-RS" dirty="0"/>
          </a:p>
          <a:p>
            <a:r>
              <a:rPr lang="sr-Latn-RS" dirty="0"/>
              <a:t>Native servis – native klijent + callback</a:t>
            </a:r>
          </a:p>
          <a:p>
            <a:r>
              <a:rPr lang="sr-Latn-RS" dirty="0"/>
              <a:t>Native service – Java klijent + callback</a:t>
            </a:r>
          </a:p>
          <a:p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472965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5596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Binder, </a:t>
            </a:r>
            <a:r>
              <a:rPr lang="en-US" dirty="0" err="1"/>
              <a:t>primeri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Java servis – Java klijent</a:t>
            </a:r>
          </a:p>
          <a:p>
            <a:r>
              <a:rPr lang="sr-Latn-RS" dirty="0"/>
              <a:t>Java servis – Java klijent + callback</a:t>
            </a:r>
          </a:p>
          <a:p>
            <a:endParaRPr lang="sr-Latn-RS" dirty="0"/>
          </a:p>
          <a:p>
            <a:r>
              <a:rPr lang="sr-Latn-RS" dirty="0"/>
              <a:t>Native servis – native klijent</a:t>
            </a:r>
          </a:p>
          <a:p>
            <a:r>
              <a:rPr lang="sr-Latn-RS" dirty="0"/>
              <a:t>Native servis – Java klijent</a:t>
            </a:r>
          </a:p>
          <a:p>
            <a:endParaRPr lang="sr-Latn-RS" dirty="0"/>
          </a:p>
          <a:p>
            <a:r>
              <a:rPr lang="sr-Latn-RS" dirty="0"/>
              <a:t>Native servis – native klijent + callback</a:t>
            </a:r>
          </a:p>
          <a:p>
            <a:r>
              <a:rPr lang="sr-Latn-RS" dirty="0"/>
              <a:t>Native service – Java klijent + callback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480848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07623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Android Binder: Java servis – Java klijent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Interface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com.course.android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(long input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488731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12101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Android Binder: Java servis – Java klijent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sr-Latn-RS" sz="1800" dirty="0"/>
              <a:t>Servis Android manifest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&lt;service android:name="com.course.android.ExampleService"&gt;			&lt;intent-filter&gt;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&lt;action android:name="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com.course.android.IExampleService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 /&gt;	&lt;/intent-filter&gt;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&lt;/service&gt;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496613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648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0BBA-56BC-4075-AEA7-7F3A7703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</a:t>
            </a:r>
            <a:r>
              <a:rPr lang="en-US" dirty="0" err="1"/>
              <a:t>proces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0AF4-C198-401C-BA96-DABD838B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Obavlja</a:t>
            </a:r>
            <a:r>
              <a:rPr lang="en-US" sz="2800" dirty="0"/>
              <a:t> </a:t>
            </a:r>
            <a:r>
              <a:rPr lang="en-US" sz="2800" dirty="0" err="1"/>
              <a:t>skup</a:t>
            </a:r>
            <a:r>
              <a:rPr lang="en-US" sz="2800" dirty="0"/>
              <a:t> </a:t>
            </a:r>
            <a:r>
              <a:rPr lang="en-US" sz="2800" dirty="0" err="1"/>
              <a:t>poslova</a:t>
            </a:r>
            <a:r>
              <a:rPr lang="en-US" sz="2800" dirty="0"/>
              <a:t>: </a:t>
            </a:r>
            <a:r>
              <a:rPr lang="en-US" sz="2800" dirty="0" err="1"/>
              <a:t>odgovoran</a:t>
            </a:r>
            <a:r>
              <a:rPr lang="en-US" sz="2800" dirty="0"/>
              <a:t> je da </a:t>
            </a:r>
            <a:r>
              <a:rPr lang="en-US" sz="2800" dirty="0" err="1"/>
              <a:t>pokrene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inicijalizuje</a:t>
            </a:r>
            <a:r>
              <a:rPr lang="en-US" sz="2800" dirty="0"/>
              <a:t> </a:t>
            </a:r>
            <a:r>
              <a:rPr lang="en-US" sz="2800" dirty="0" err="1"/>
              <a:t>sr</a:t>
            </a:r>
            <a:r>
              <a:rPr lang="sr-Latn-RS" sz="2800" dirty="0"/>
              <a:t>ž korisničkog prostora</a:t>
            </a:r>
          </a:p>
          <a:p>
            <a:r>
              <a:rPr lang="sr-Latn-RS" sz="2800" dirty="0"/>
              <a:t>Obavlja FS posao: Kreira prazne direktorijume, </a:t>
            </a:r>
            <a:r>
              <a:rPr lang="sr-Latn-RS" sz="2800" dirty="0" err="1"/>
              <a:t>inicijalizuje</a:t>
            </a:r>
            <a:r>
              <a:rPr lang="sr-Latn-RS" sz="2800" dirty="0"/>
              <a:t> rukovaoce uređaja,…</a:t>
            </a:r>
          </a:p>
          <a:p>
            <a:r>
              <a:rPr lang="sr-Latn-RS" sz="2800" dirty="0"/>
              <a:t>Pored toga, odgovoran je da pokrene </a:t>
            </a:r>
            <a:r>
              <a:rPr lang="sr-Latn-RS" sz="2800" dirty="0" err="1"/>
              <a:t>nativne</a:t>
            </a:r>
            <a:r>
              <a:rPr lang="sr-Latn-RS" sz="2800" dirty="0"/>
              <a:t> procese (</a:t>
            </a:r>
            <a:r>
              <a:rPr lang="sr-Latn-RS" sz="2800" dirty="0" err="1"/>
              <a:t>deamons</a:t>
            </a:r>
            <a:r>
              <a:rPr lang="sr-Latn-RS" sz="2800" dirty="0"/>
              <a:t>)</a:t>
            </a:r>
          </a:p>
          <a:p>
            <a:r>
              <a:rPr lang="sr-Latn-RS" sz="2800" dirty="0" err="1"/>
              <a:t>Deamon</a:t>
            </a:r>
            <a:r>
              <a:rPr lang="sr-Latn-RS" sz="2800" dirty="0"/>
              <a:t> – proces koji se ne zaustavlja jednom kada je pokrenut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356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Android Binder: Java servis – Java klijent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fontScale="47500" lnSpcReduction="20000"/>
          </a:bodyPr>
          <a:lstStyle/>
          <a:p>
            <a:r>
              <a:rPr lang="sr-Latn-RS" sz="1800" dirty="0"/>
              <a:t>Servis klasa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ExampleService extends Service {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static final String TAG = "ExampleService";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IExampleServiceImpl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@Override	public void onCreate() {	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super.onCreate();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this.mService = new IExampleServiceImpl();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@Override	public IBinder onBind(Intent intent)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Log.d(TAG, "[onBind]");	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}	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@Override	public void onDestroy() {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this.mService = null;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super.onDestroy();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504496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51187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Android Binder: Java servis – Java klijent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Implementacija servisa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IExampleServiceImpl extends IExampleService.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Stub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static final String TAG = "IExampleServiceImpl";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long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(long input)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Log.d(TAG, "[functionExample][input: " + input + "]");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input + 1;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512379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73771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Android Binder: Java servis – Java klijent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err="1"/>
              <a:t>Nasl</a:t>
            </a:r>
            <a:r>
              <a:rPr lang="en-US" dirty="0"/>
              <a:t>e</a:t>
            </a:r>
            <a:r>
              <a:rPr lang="sr-Latn-RS" dirty="0" err="1"/>
              <a:t>đivanje</a:t>
            </a:r>
            <a:r>
              <a:rPr lang="sr-Latn-RS" dirty="0"/>
              <a:t> ServiceConnection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ExampleActivity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extends Activity implements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ServiceConnection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	private static final String TAG =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ExampleActivity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r-Latn-RS" dirty="0"/>
              <a:t>Povezivanje na servis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Intent serviceIntent = new Intent("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com.course.android.IExampleService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serviceIntent = createExplicitFromImplicitIntent(this, serviceIntent);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bindService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(serviceIntent,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Context.BIND_AUTO_CREATE)) {		Log.w(TAG, "Failed to bind to service");	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520262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74488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58" y="136525"/>
            <a:ext cx="9169400" cy="685800"/>
          </a:xfrm>
        </p:spPr>
        <p:txBody>
          <a:bodyPr>
            <a:normAutofit/>
          </a:bodyPr>
          <a:lstStyle/>
          <a:p>
            <a:r>
              <a:rPr lang="sr-Latn-RS" sz="4000" dirty="0"/>
              <a:t>Android Binder: Java servis – Java klijent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144"/>
            <a:ext cx="10515600" cy="4349749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Implementacija ServiceConnection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onServiceConnected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(ComponentName name, IBinder service) {		Log.d(TAG, "[onServiceConnected][" + name + "]");		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IExampleService.Stub.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asInterface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(service);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try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long ret =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Log.d(TAG, "[onServiceConnected][fun output: " + ret + "]");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} catch (RemoteException e) {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e.printStackTrace();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	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onServiceDisconnected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(ComponentName name) {	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Log.d(TAG, "[onServiceDisconnected][" + name + "]");		mService = null;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528144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58804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Binder, </a:t>
            </a:r>
            <a:r>
              <a:rPr lang="en-US" dirty="0" err="1"/>
              <a:t>primeri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Java servis – Java klijent</a:t>
            </a:r>
          </a:p>
          <a:p>
            <a:r>
              <a:rPr lang="sr-Latn-RS" dirty="0"/>
              <a:t>Java servis – Java klijent + callback</a:t>
            </a:r>
          </a:p>
          <a:p>
            <a:endParaRPr lang="sr-Latn-RS" dirty="0"/>
          </a:p>
          <a:p>
            <a:r>
              <a:rPr lang="sr-Latn-RS" dirty="0">
                <a:solidFill>
                  <a:srgbClr val="FF0000"/>
                </a:solidFill>
              </a:rPr>
              <a:t>Native servis – native klijent</a:t>
            </a:r>
          </a:p>
          <a:p>
            <a:r>
              <a:rPr lang="sr-Latn-RS" dirty="0"/>
              <a:t>Native servis – Java klijent</a:t>
            </a:r>
          </a:p>
          <a:p>
            <a:endParaRPr lang="sr-Latn-RS" dirty="0"/>
          </a:p>
          <a:p>
            <a:r>
              <a:rPr lang="sr-Latn-RS" dirty="0"/>
              <a:t>Native servis – native klijent + callback</a:t>
            </a:r>
          </a:p>
          <a:p>
            <a:r>
              <a:rPr lang="sr-Latn-RS" dirty="0"/>
              <a:t>Native service – Java klijent + callback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536027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77816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/>
              <a:t>Interface</a:t>
            </a:r>
            <a:r>
              <a:rPr lang="en-US" dirty="0"/>
              <a:t>: </a:t>
            </a:r>
            <a:r>
              <a:rPr lang="en-US" dirty="0" err="1"/>
              <a:t>IExample.h</a:t>
            </a:r>
            <a:endParaRPr lang="sr-Latn-R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#pragma once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IInterface.h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/String16.h&gt;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android {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class I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 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GET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::FIRST_CALL_TRANSACTION,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SET 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     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virtual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get() = 0;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virtual void set(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= 0;     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DECLARE_META_INTERFACE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1" y="6731000"/>
            <a:ext cx="543910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01983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sr-Latn-RS" dirty="0"/>
              <a:t>Interface</a:t>
            </a:r>
            <a:r>
              <a:rPr lang="en-US" dirty="0"/>
              <a:t>: IExample.cpp</a:t>
            </a:r>
            <a:endParaRPr lang="sr-Latn-R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“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BpExample.h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android;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IMPLEMENT_META_INTERFACE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com.course.android.IExample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1" y="6731000"/>
            <a:ext cx="551793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150701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Android binder: DECLARE_META_INTERFACE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frameworks/native/include/binder/</a:t>
            </a:r>
            <a:r>
              <a:rPr lang="en-US" dirty="0" err="1"/>
              <a:t>IInterface.h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DECLARE_META_INTERFACE(INTERFACE)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static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android::String16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static android::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&lt;I##INTERFACE&gt;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android::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&lt;android::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&gt;&amp;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android::String16&amp;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getInterfaceDescriptor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I##INTERFACE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            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~I##INTERFACE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                                            \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1" y="6731000"/>
            <a:ext cx="559675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52010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Android binder: IMPLEMENT_META_INTERFACE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IMPLEMENT_META_INTERFACE(INTERFACE, NAME)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android::String16 I##INTERFACE::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(NAME);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android::String16&amp;   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I##INTERFACE::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getInterfaceDescriptor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I##INTERFACE::descriptor;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                          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android::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&lt;I##INTERFACE&gt; I##INTERFACE::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android::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&lt;android::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&gt;&amp;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{                          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android::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&lt;I##INTERFACE&gt;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NULL) {     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&lt;I##INTERFACE*&gt;(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queryLocalInterface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I##INTERFACE::descriptor).get());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if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{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##INTERFACE(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                  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                     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}                               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I##INTERFACE::I##INTERFACE() { }                                    \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I##INTERFACE::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I##INTERFACE() { }                                   \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567558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73086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Servis: implementacija Bn (Binder Native-Stub)</a:t>
            </a:r>
            <a:endParaRPr lang="en-US" dirty="0"/>
          </a:p>
          <a:p>
            <a:pPr lvl="1"/>
            <a:r>
              <a:rPr lang="en-US" dirty="0" err="1"/>
              <a:t>BnExample.h</a:t>
            </a:r>
            <a:endParaRPr lang="sr-Latn-R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#pragma once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IInterface.h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/String16.h&gt;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android {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 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virtual 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tatus_t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onTransact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(uint32_t code,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Parcel&amp; data, Parcel* reply, uint32_t flags = 0);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0" y="6731000"/>
            <a:ext cx="575441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13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Init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1"/>
            <a:ext cx="4495800" cy="50672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sr-Latn-RS" altLang="en-US" sz="1600" dirty="0"/>
              <a:t>Kako funkcioniše?</a:t>
            </a:r>
            <a:r>
              <a:rPr lang="en-US" altLang="en-US" sz="1600" dirty="0"/>
              <a:t> (1/2)</a:t>
            </a:r>
            <a:endParaRPr lang="sr-Latn-RS" altLang="en-US" sz="1600" dirty="0"/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sr-Latn-RS" altLang="en-US" sz="1400" dirty="0"/>
              <a:t>Izvršava </a:t>
            </a:r>
            <a:r>
              <a:rPr lang="en-US" altLang="en-US" sz="1400" dirty="0"/>
              <a:t>*.</a:t>
            </a:r>
            <a:r>
              <a:rPr lang="en-US" altLang="en-US" sz="1400" dirty="0" err="1"/>
              <a:t>rc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dateke</a:t>
            </a:r>
            <a:r>
              <a:rPr lang="en-US" altLang="en-US" sz="1400" dirty="0"/>
              <a:t>: </a:t>
            </a:r>
            <a:r>
              <a:rPr lang="sr-Latn-RS" altLang="en-US" sz="1400" dirty="0"/>
              <a:t>/</a:t>
            </a:r>
            <a:r>
              <a:rPr lang="sr-Latn-RS" altLang="en-US" sz="1400" dirty="0" err="1"/>
              <a:t>init.rc</a:t>
            </a:r>
            <a:r>
              <a:rPr lang="sr-Latn-RS" altLang="en-US" sz="1400" dirty="0"/>
              <a:t> i </a:t>
            </a:r>
            <a:r>
              <a:rPr lang="sr-Latn-RS" altLang="en-US" sz="1400" dirty="0" err="1"/>
              <a:t>init</a:t>
            </a:r>
            <a:r>
              <a:rPr lang="sr-Latn-RS" altLang="en-US" sz="1400" dirty="0"/>
              <a:t>.</a:t>
            </a:r>
            <a:r>
              <a:rPr lang="en-US" altLang="en-US" sz="1400" dirty="0"/>
              <a:t>&lt;</a:t>
            </a:r>
            <a:r>
              <a:rPr lang="en-US" altLang="en-US" sz="1400" dirty="0" err="1"/>
              <a:t>device_name</a:t>
            </a:r>
            <a:r>
              <a:rPr lang="en-US" altLang="en-US" sz="1400" dirty="0"/>
              <a:t>&gt;.</a:t>
            </a:r>
            <a:r>
              <a:rPr lang="en-US" altLang="en-US" sz="1400" dirty="0" err="1"/>
              <a:t>rc</a:t>
            </a:r>
            <a:endParaRPr lang="sr-Latn-RS" altLang="en-US" sz="1400" dirty="0"/>
          </a:p>
          <a:p>
            <a:pPr lvl="2">
              <a:lnSpc>
                <a:spcPct val="134000"/>
              </a:lnSpc>
              <a:spcBef>
                <a:spcPts val="0"/>
              </a:spcBef>
            </a:pPr>
            <a:r>
              <a:rPr lang="sr-Latn-RS" altLang="en-US" sz="1200" dirty="0"/>
              <a:t>N</a:t>
            </a:r>
            <a:r>
              <a:rPr lang="en-US" altLang="en-US" sz="1200" dirty="0" err="1"/>
              <a:t>apisane</a:t>
            </a:r>
            <a:r>
              <a:rPr lang="en-US" altLang="en-US" sz="1200" dirty="0"/>
              <a:t> u </a:t>
            </a:r>
            <a:r>
              <a:rPr lang="en-US" altLang="en-US" sz="1200" dirty="0" err="1"/>
              <a:t>specifi</a:t>
            </a:r>
            <a:r>
              <a:rPr lang="sr-Latn-RS" altLang="en-US" sz="1200" dirty="0" err="1"/>
              <a:t>čnom</a:t>
            </a:r>
            <a:r>
              <a:rPr lang="sr-Latn-RS" altLang="en-US" sz="1200" dirty="0"/>
              <a:t> formatu koji se naziva Android </a:t>
            </a:r>
            <a:r>
              <a:rPr lang="sr-Latn-RS" altLang="en-US" sz="1200" dirty="0" err="1"/>
              <a:t>init</a:t>
            </a:r>
            <a:r>
              <a:rPr lang="sr-Latn-RS" altLang="en-US" sz="1200" dirty="0"/>
              <a:t> jezik</a:t>
            </a:r>
          </a:p>
          <a:p>
            <a:pPr lvl="2">
              <a:lnSpc>
                <a:spcPct val="134000"/>
              </a:lnSpc>
              <a:spcBef>
                <a:spcPts val="0"/>
              </a:spcBef>
            </a:pPr>
            <a:r>
              <a:rPr lang="sr-Latn-RS" altLang="en-US" sz="1200" dirty="0"/>
              <a:t>Na </a:t>
            </a:r>
            <a:r>
              <a:rPr lang="en-US" altLang="en-US" sz="1200" dirty="0" err="1"/>
              <a:t>lokalnom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ra</a:t>
            </a:r>
            <a:r>
              <a:rPr lang="sr-Latn-RS" altLang="en-US" sz="1200" dirty="0"/>
              <a:t>č</a:t>
            </a:r>
            <a:r>
              <a:rPr lang="en-US" altLang="en-US" sz="1200" dirty="0" err="1"/>
              <a:t>unaru</a:t>
            </a:r>
            <a:r>
              <a:rPr lang="en-US" altLang="en-US" sz="1200" dirty="0"/>
              <a:t> </a:t>
            </a:r>
            <a:r>
              <a:rPr lang="sr-Latn-RS" altLang="en-US" sz="1200" dirty="0" err="1"/>
              <a:t>init.rc</a:t>
            </a:r>
            <a:r>
              <a:rPr lang="sr-Latn-RS" altLang="en-US" sz="1200" dirty="0"/>
              <a:t> datoteka se nalaz</a:t>
            </a:r>
            <a:r>
              <a:rPr lang="en-US" altLang="en-US" sz="1200" dirty="0"/>
              <a:t>e</a:t>
            </a:r>
            <a:r>
              <a:rPr lang="sr-Latn-RS" altLang="en-US" sz="1200" dirty="0"/>
              <a:t>: </a:t>
            </a:r>
            <a:r>
              <a:rPr lang="en-US" altLang="en-US" sz="1200" dirty="0">
                <a:solidFill>
                  <a:srgbClr val="FF0000"/>
                </a:solidFill>
              </a:rPr>
              <a:t>./system/core/</a:t>
            </a:r>
            <a:r>
              <a:rPr lang="en-US" altLang="en-US" sz="1200" dirty="0" err="1">
                <a:solidFill>
                  <a:srgbClr val="FF0000"/>
                </a:solidFill>
              </a:rPr>
              <a:t>rootdir</a:t>
            </a:r>
            <a:endParaRPr lang="sr-Latn-RS" altLang="en-US" sz="1200" dirty="0">
              <a:solidFill>
                <a:srgbClr val="FF0000"/>
              </a:solidFill>
            </a:endParaRPr>
          </a:p>
          <a:p>
            <a:pPr lvl="2">
              <a:lnSpc>
                <a:spcPct val="134000"/>
              </a:lnSpc>
              <a:spcBef>
                <a:spcPts val="0"/>
              </a:spcBef>
            </a:pPr>
            <a:r>
              <a:rPr lang="sr-Latn-RS" altLang="en-US" sz="1200" dirty="0"/>
              <a:t>Na lokalnom računaru:</a:t>
            </a:r>
            <a:r>
              <a:rPr lang="en-US" altLang="en-US" sz="1200" dirty="0"/>
              <a:t> </a:t>
            </a:r>
            <a:r>
              <a:rPr lang="en-US" altLang="en-US" sz="1200" dirty="0">
                <a:solidFill>
                  <a:srgbClr val="FF0000"/>
                </a:solidFill>
              </a:rPr>
              <a:t>./system/core/</a:t>
            </a:r>
            <a:r>
              <a:rPr lang="en-US" altLang="en-US" sz="1200" dirty="0" err="1">
                <a:solidFill>
                  <a:srgbClr val="FF0000"/>
                </a:solidFill>
              </a:rPr>
              <a:t>rootdir</a:t>
            </a:r>
            <a:r>
              <a:rPr lang="en-US" altLang="en-US" sz="1200" dirty="0">
                <a:solidFill>
                  <a:srgbClr val="FF0000"/>
                </a:solidFill>
              </a:rPr>
              <a:t>/</a:t>
            </a:r>
            <a:r>
              <a:rPr lang="en-US" altLang="en-US" sz="1200" dirty="0" err="1">
                <a:solidFill>
                  <a:srgbClr val="FF0000"/>
                </a:solidFill>
              </a:rPr>
              <a:t>etc</a:t>
            </a:r>
            <a:r>
              <a:rPr lang="en-US" altLang="en-US" sz="1200" dirty="0">
                <a:solidFill>
                  <a:srgbClr val="FF0000"/>
                </a:solidFill>
              </a:rPr>
              <a:t>/</a:t>
            </a:r>
            <a:r>
              <a:rPr lang="en-US" altLang="en-US" sz="1200" dirty="0" err="1">
                <a:solidFill>
                  <a:srgbClr val="FF0000"/>
                </a:solidFill>
              </a:rPr>
              <a:t>init.goldfish.rc</a:t>
            </a:r>
            <a:r>
              <a:rPr lang="en-US" altLang="en-US" sz="1200" dirty="0"/>
              <a:t>,</a:t>
            </a:r>
            <a:r>
              <a:rPr lang="en-US" altLang="en-US" sz="1200" dirty="0">
                <a:solidFill>
                  <a:srgbClr val="FF0000"/>
                </a:solidFill>
              </a:rPr>
              <a:t> ./device/</a:t>
            </a:r>
            <a:r>
              <a:rPr lang="en-US" altLang="en-US" sz="1200" dirty="0" err="1">
                <a:solidFill>
                  <a:srgbClr val="FF0000"/>
                </a:solidFill>
              </a:rPr>
              <a:t>htc</a:t>
            </a:r>
            <a:r>
              <a:rPr lang="en-US" altLang="en-US" sz="1200" dirty="0">
                <a:solidFill>
                  <a:srgbClr val="FF0000"/>
                </a:solidFill>
              </a:rPr>
              <a:t>/passion/</a:t>
            </a:r>
            <a:r>
              <a:rPr lang="en-US" altLang="en-US" sz="1200" dirty="0" err="1">
                <a:solidFill>
                  <a:srgbClr val="FF0000"/>
                </a:solidFill>
              </a:rPr>
              <a:t>init.mahimahi.rc</a:t>
            </a:r>
            <a:r>
              <a:rPr lang="en-US" altLang="en-US" sz="1200" dirty="0"/>
              <a:t>,</a:t>
            </a:r>
            <a:r>
              <a:rPr lang="en-US" altLang="en-US" sz="1200" dirty="0">
                <a:solidFill>
                  <a:srgbClr val="FF0000"/>
                </a:solidFill>
              </a:rPr>
              <a:t> ./device/</a:t>
            </a:r>
            <a:r>
              <a:rPr lang="en-US" altLang="en-US" sz="1200" dirty="0" err="1">
                <a:solidFill>
                  <a:srgbClr val="FF0000"/>
                </a:solidFill>
              </a:rPr>
              <a:t>samsung</a:t>
            </a:r>
            <a:r>
              <a:rPr lang="en-US" altLang="en-US" sz="1200" dirty="0">
                <a:solidFill>
                  <a:srgbClr val="FF0000"/>
                </a:solidFill>
              </a:rPr>
              <a:t>/</a:t>
            </a:r>
            <a:r>
              <a:rPr lang="en-US" altLang="en-US" sz="1200" dirty="0" err="1">
                <a:solidFill>
                  <a:srgbClr val="FF0000"/>
                </a:solidFill>
              </a:rPr>
              <a:t>crespo</a:t>
            </a:r>
            <a:r>
              <a:rPr lang="en-US" altLang="en-US" sz="1200" dirty="0">
                <a:solidFill>
                  <a:srgbClr val="FF0000"/>
                </a:solidFill>
              </a:rPr>
              <a:t>/</a:t>
            </a:r>
            <a:r>
              <a:rPr lang="en-US" altLang="en-US" sz="1200" dirty="0" err="1">
                <a:solidFill>
                  <a:srgbClr val="FF0000"/>
                </a:solidFill>
              </a:rPr>
              <a:t>init.herring.rc</a:t>
            </a:r>
            <a:endParaRPr lang="en-US" altLang="en-US" sz="1400" dirty="0"/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sr-Latn-RS" altLang="en-US" sz="1400" dirty="0"/>
              <a:t>Pokreće system</a:t>
            </a:r>
            <a:r>
              <a:rPr lang="en-US" altLang="en-US" sz="1400" dirty="0"/>
              <a:t>_property program</a:t>
            </a:r>
            <a:r>
              <a:rPr lang="sr-Latn-RS" altLang="en-US" sz="1400" dirty="0"/>
              <a:t> i podešava okruženje za rad sa Android svojstvima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sr-Latn-RS" altLang="en-US" sz="1400" dirty="0"/>
              <a:t>Pokreće boot animaciju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sr-Latn-RS" altLang="en-US" sz="14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sr-Latn-RS" altLang="en-US" sz="1600" dirty="0"/>
              <a:t>Posledice izvršavanje </a:t>
            </a:r>
            <a:r>
              <a:rPr lang="en-US" altLang="en-US" sz="1600" dirty="0"/>
              <a:t>*.</a:t>
            </a:r>
            <a:r>
              <a:rPr lang="sr-Latn-RS" altLang="en-US" sz="1600" dirty="0" err="1"/>
              <a:t>rc</a:t>
            </a:r>
            <a:r>
              <a:rPr lang="sr-Latn-RS" altLang="en-US" sz="1600" dirty="0"/>
              <a:t> datoteka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sr-Latn-RS" altLang="en-US" sz="1400" dirty="0"/>
              <a:t>Pokreću se Android native servisi </a:t>
            </a:r>
            <a:r>
              <a:rPr lang="en-US" altLang="en-US" sz="1400" dirty="0" err="1"/>
              <a:t>sa</a:t>
            </a:r>
            <a:r>
              <a:rPr lang="en-US" altLang="en-US" sz="1400" dirty="0"/>
              <a:t> fork </a:t>
            </a:r>
            <a:r>
              <a:rPr lang="en-US" altLang="en-US" sz="1400" dirty="0" err="1"/>
              <a:t>komandom</a:t>
            </a:r>
            <a:endParaRPr lang="en-US" altLang="en-US" sz="1400" dirty="0"/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sr-Latn-RS" altLang="en-US" sz="1400" dirty="0"/>
              <a:t>Učitavaju se particije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sr-Latn-RS" altLang="en-US" sz="1400" dirty="0"/>
              <a:t>Prave se ključni </a:t>
            </a:r>
            <a:r>
              <a:rPr lang="sr-Latn-RS" altLang="en-US" sz="1400" dirty="0" err="1"/>
              <a:t>deirektorijumi</a:t>
            </a:r>
            <a:r>
              <a:rPr lang="sr-Latn-RS" altLang="en-US" sz="1400" dirty="0"/>
              <a:t> na </a:t>
            </a:r>
            <a:r>
              <a:rPr lang="sr-Latn-RS" altLang="en-US" sz="1400" dirty="0" err="1"/>
              <a:t>urađaju</a:t>
            </a:r>
            <a:r>
              <a:rPr lang="sr-Latn-RS" altLang="en-US" sz="1400" dirty="0"/>
              <a:t>: /</a:t>
            </a:r>
            <a:r>
              <a:rPr lang="sr-Latn-RS" altLang="en-US" sz="1400" dirty="0" err="1"/>
              <a:t>dev</a:t>
            </a:r>
            <a:r>
              <a:rPr lang="sr-Latn-RS" altLang="en-US" sz="1400" dirty="0"/>
              <a:t>,</a:t>
            </a:r>
            <a:r>
              <a:rPr lang="en-US" altLang="en-US" sz="1400" dirty="0"/>
              <a:t> </a:t>
            </a:r>
            <a:r>
              <a:rPr lang="sr-Latn-RS" altLang="en-US" sz="1400" dirty="0"/>
              <a:t>/</a:t>
            </a:r>
            <a:r>
              <a:rPr lang="sr-Latn-RS" altLang="en-US" sz="1400" dirty="0" err="1"/>
              <a:t>proc</a:t>
            </a:r>
            <a:r>
              <a:rPr lang="sr-Latn-RS" altLang="en-US" sz="1400" dirty="0"/>
              <a:t> i /</a:t>
            </a:r>
            <a:r>
              <a:rPr lang="sr-Latn-RS" altLang="en-US" sz="1400" dirty="0" err="1"/>
              <a:t>sys</a:t>
            </a:r>
            <a:endParaRPr lang="sr-Latn-RS" altLang="en-US" sz="1400" dirty="0"/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en-US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03" y="1371601"/>
            <a:ext cx="4393797" cy="506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gress_Marker"/>
          <p:cNvSpPr/>
          <p:nvPr/>
        </p:nvSpPr>
        <p:spPr>
          <a:xfrm>
            <a:off x="1524000" y="6731000"/>
            <a:ext cx="47296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23507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257800"/>
          </a:xfrm>
        </p:spPr>
        <p:txBody>
          <a:bodyPr>
            <a:noAutofit/>
          </a:bodyPr>
          <a:lstStyle/>
          <a:p>
            <a:r>
              <a:rPr lang="sr-Latn-RS" sz="800" dirty="0"/>
              <a:t>Servis: implementacija Bn (Binder Native-Stub)</a:t>
            </a:r>
            <a:endParaRPr lang="en-US" sz="800" dirty="0"/>
          </a:p>
          <a:p>
            <a:pPr lvl="1"/>
            <a:r>
              <a:rPr lang="en-US" sz="800" dirty="0"/>
              <a:t>BnExample.cpp</a:t>
            </a:r>
            <a:endParaRPr lang="sr-Latn-RS" sz="800" dirty="0"/>
          </a:p>
          <a:p>
            <a:pPr marL="0" indent="0">
              <a:buNone/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status_t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onTransact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(uint32_t code, 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Parcel&amp; data, Parcel* reply, uint32_t flags) {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switch(code){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case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 {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CHECK_INTERFACE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(I</a:t>
            </a: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, data, reply);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data.readInt32();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set(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reply-&gt;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writeNoException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case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: {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CHECK_INTERFACE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(I</a:t>
            </a: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, data, reply);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= get();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reply-&gt;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writeNoException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reply-&gt;writeInt32(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break;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default: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BBinder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onTransact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(code, data, reply, flags);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NO_ERROR;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1" y="6731000"/>
            <a:ext cx="5833241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81195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/>
              <a:t>Servis: sama implementacija funkcija</a:t>
            </a:r>
            <a:endParaRPr lang="en-US" dirty="0"/>
          </a:p>
          <a:p>
            <a:pPr lvl="1"/>
            <a:r>
              <a:rPr lang="en-US" dirty="0" err="1"/>
              <a:t>Example.h</a:t>
            </a:r>
            <a:endParaRPr lang="sr-Latn-R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#pragma once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&lt;BnExample.h&gt;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android {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class Example : public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BnExample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Example();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~Example();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(int arg);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1" y="6731000"/>
            <a:ext cx="591206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36507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/>
              <a:t>Servis: sama implementacija funkcija</a:t>
            </a:r>
            <a:endParaRPr lang="en-US" dirty="0"/>
          </a:p>
          <a:p>
            <a:pPr lvl="1"/>
            <a:r>
              <a:rPr lang="en-US" dirty="0"/>
              <a:t>Example.cpp</a:t>
            </a:r>
            <a:endParaRPr lang="sr-Latn-R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“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sr-Latn-R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LOG_TAG "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ExampleService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sr-Latn-R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android;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Example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ALOGD("Initializing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 Service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...");</a:t>
            </a: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::~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Example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// Here should do disconnection</a:t>
            </a: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sr-Latn-R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1;</a:t>
            </a: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sr-Latn-R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sr-Latn-R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(int arg) 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1" y="6731000"/>
            <a:ext cx="599089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33486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Servis: main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IServiceManager.h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IPCThreadState.h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/String16.h&gt;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android;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defaultServiceManager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()-&gt;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(String16(“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Example”,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android::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ProcessState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::self()-&gt;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startThreadPool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IPCThreadState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::self()-&gt;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joinThreadPool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0" y="6731000"/>
            <a:ext cx="606972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03504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Klijent</a:t>
            </a:r>
            <a:r>
              <a:rPr lang="en-US" dirty="0"/>
              <a:t>: </a:t>
            </a:r>
            <a:r>
              <a:rPr lang="en-US" dirty="0" err="1"/>
              <a:t>implementacija</a:t>
            </a:r>
            <a:r>
              <a:rPr lang="en-US" dirty="0"/>
              <a:t> </a:t>
            </a:r>
            <a:r>
              <a:rPr lang="en-US" dirty="0" err="1"/>
              <a:t>Bp</a:t>
            </a:r>
            <a:r>
              <a:rPr lang="en-US" dirty="0"/>
              <a:t> (Binder Proxy)</a:t>
            </a:r>
          </a:p>
          <a:p>
            <a:pPr lvl="1"/>
            <a:r>
              <a:rPr lang="en-US" dirty="0" err="1"/>
              <a:t>BpExample.h</a:t>
            </a:r>
            <a:endParaRPr lang="sr-Latn-R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#pragma once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IInterface.h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StrongPointer.h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android {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&gt;&amp;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virtual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get();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virtual void set(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0" y="6731000"/>
            <a:ext cx="614855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36374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257800"/>
          </a:xfrm>
        </p:spPr>
        <p:txBody>
          <a:bodyPr>
            <a:noAutofit/>
          </a:bodyPr>
          <a:lstStyle/>
          <a:p>
            <a:r>
              <a:rPr lang="en-US" sz="1000" dirty="0" err="1"/>
              <a:t>Klijent</a:t>
            </a:r>
            <a:r>
              <a:rPr lang="en-US" sz="1000" dirty="0"/>
              <a:t>: </a:t>
            </a:r>
            <a:r>
              <a:rPr lang="en-US" sz="1000" dirty="0" err="1"/>
              <a:t>implementacija</a:t>
            </a:r>
            <a:r>
              <a:rPr lang="en-US" sz="1000" dirty="0"/>
              <a:t> </a:t>
            </a:r>
            <a:r>
              <a:rPr lang="en-US" sz="1000" dirty="0" err="1"/>
              <a:t>Bp</a:t>
            </a:r>
            <a:r>
              <a:rPr lang="en-US" sz="1000" dirty="0"/>
              <a:t> (Binder Proxy)</a:t>
            </a:r>
          </a:p>
          <a:p>
            <a:pPr lvl="1"/>
            <a:r>
              <a:rPr lang="en-US" sz="1000" dirty="0"/>
              <a:t>BpExample.cpp</a:t>
            </a:r>
            <a:endParaRPr lang="sr-Latn-RS" sz="1000" dirty="0"/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BpExample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::get()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Parcel data, reply;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-1;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data.writeInterfaceToken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getInterfaceDescriptor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remote()-&gt;transact(GET, data, &amp;reply);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reply.readInt32();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reply.readInt32();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BpExample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::set(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Parcel data, reply;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data.writeInterfaceToken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getInterfaceDescriptor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data.writeInt32(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remote()-&gt;transact(SET, data, &amp;reply);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	reply.readInt32();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1" y="6731000"/>
            <a:ext cx="6227379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7403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Native 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Klijent</a:t>
            </a:r>
            <a:r>
              <a:rPr lang="en-US" dirty="0"/>
              <a:t>: </a:t>
            </a:r>
            <a:r>
              <a:rPr lang="sr-Latn-RS" dirty="0"/>
              <a:t>test program</a:t>
            </a:r>
            <a:endParaRPr lang="en-U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IServiceManager.h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LOG_TAG “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ExampleClient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android;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IServiceManager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smanager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defaultServiceManager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 binder =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smanager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(String16(“</a:t>
            </a:r>
            <a:r>
              <a:rPr lang="sr-Latn-R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"));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interface_cast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 (binder);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testValue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example-&gt;get();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ALOGI("Test value: %d",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testValue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1" y="6731000"/>
            <a:ext cx="6306207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97503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Binder, </a:t>
            </a:r>
            <a:r>
              <a:rPr lang="en-US" dirty="0" err="1"/>
              <a:t>primeri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Java servis – Java klijent</a:t>
            </a:r>
          </a:p>
          <a:p>
            <a:r>
              <a:rPr lang="sr-Latn-RS" dirty="0"/>
              <a:t>Java servis – Java klijent + callback</a:t>
            </a:r>
          </a:p>
          <a:p>
            <a:endParaRPr lang="sr-Latn-RS" dirty="0"/>
          </a:p>
          <a:p>
            <a:r>
              <a:rPr lang="sr-Latn-RS" dirty="0"/>
              <a:t>Native servis – native klijent</a:t>
            </a:r>
          </a:p>
          <a:p>
            <a:r>
              <a:rPr lang="sr-Latn-RS" dirty="0">
                <a:solidFill>
                  <a:srgbClr val="FF0000"/>
                </a:solidFill>
              </a:rPr>
              <a:t>Native servis – Java klijent</a:t>
            </a:r>
          </a:p>
          <a:p>
            <a:endParaRPr lang="sr-Latn-RS" dirty="0"/>
          </a:p>
          <a:p>
            <a:r>
              <a:rPr lang="sr-Latn-RS" dirty="0"/>
              <a:t>Native servis – native klijent + callback</a:t>
            </a:r>
          </a:p>
          <a:p>
            <a:r>
              <a:rPr lang="sr-Latn-RS" dirty="0"/>
              <a:t>Native service – Java klijent + callback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6385034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3379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</a:t>
            </a:r>
            <a:r>
              <a:rPr lang="en-US" sz="3200" dirty="0"/>
              <a:t>Java </a:t>
            </a:r>
            <a:r>
              <a:rPr lang="sr-Latn-RS" sz="3200" dirty="0"/>
              <a:t>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Interface: </a:t>
            </a:r>
            <a:r>
              <a:rPr lang="en-US" dirty="0" err="1"/>
              <a:t>IExample.aidl</a:t>
            </a:r>
            <a:endParaRPr lang="en-US" dirty="0"/>
          </a:p>
          <a:p>
            <a:r>
              <a:rPr lang="en-US" dirty="0"/>
              <a:t>Hint: IExample.cpp</a:t>
            </a:r>
          </a:p>
          <a:p>
            <a:r>
              <a:rPr lang="en-US" dirty="0"/>
              <a:t>IMPLEMENT_META_INTERFACE(Example, "</a:t>
            </a:r>
            <a:r>
              <a:rPr lang="en-US" dirty="0" err="1"/>
              <a:t>com.course.android.IExample</a:t>
            </a:r>
            <a:r>
              <a:rPr lang="en-US" dirty="0"/>
              <a:t>");}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com.course.android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get();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void set(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646386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44775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Android Binder: Native servis – </a:t>
            </a:r>
            <a:r>
              <a:rPr lang="en-US" sz="3200" dirty="0"/>
              <a:t>Java </a:t>
            </a:r>
            <a:r>
              <a:rPr lang="sr-Latn-RS" sz="3200" dirty="0"/>
              <a:t>klijent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Klijent</a:t>
            </a:r>
            <a:r>
              <a:rPr lang="en-US" dirty="0"/>
              <a:t> main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example = null;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binder =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ServiceManager.getService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(“Example");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(binder != null)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example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IExample.Stub.asInterface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(binder);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(TAG, "[bind example][NOK]");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(TAG, "[bind to example][ok]");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try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(TAG, "[example service get][" +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example.get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+ "]");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example.set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catch 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RemoteException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re)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re.printStackTrace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654269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392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Init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1"/>
            <a:ext cx="4495800" cy="5067298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sr-Latn-RS" altLang="en-US" sz="1600" dirty="0"/>
              <a:t>Kako funkcioniše?</a:t>
            </a:r>
            <a:r>
              <a:rPr lang="en-US" altLang="en-US" sz="1600" dirty="0"/>
              <a:t> (2/2)</a:t>
            </a:r>
            <a:endParaRPr lang="sr-Latn-RS" altLang="en-US" sz="1600" dirty="0"/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sr-Latn-RS" altLang="en-US" sz="1400" dirty="0"/>
              <a:t>Nakon pokretanja, u beskonačnog petlji:</a:t>
            </a:r>
          </a:p>
          <a:p>
            <a:pPr lvl="2">
              <a:lnSpc>
                <a:spcPct val="134000"/>
              </a:lnSpc>
              <a:spcBef>
                <a:spcPts val="0"/>
              </a:spcBef>
            </a:pPr>
            <a:r>
              <a:rPr lang="en-US" altLang="en-US" sz="1200" dirty="0" err="1"/>
              <a:t>Ponovo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pokre</a:t>
            </a:r>
            <a:r>
              <a:rPr lang="sr-Latn-RS" altLang="en-US" sz="1200" dirty="0"/>
              <a:t>će servise koji se sruše</a:t>
            </a:r>
          </a:p>
          <a:p>
            <a:pPr lvl="2">
              <a:lnSpc>
                <a:spcPct val="134000"/>
              </a:lnSpc>
              <a:spcBef>
                <a:spcPts val="0"/>
              </a:spcBef>
            </a:pPr>
            <a:r>
              <a:rPr lang="sr-Latn-RS" altLang="en-US" sz="1200" dirty="0"/>
              <a:t>Prati </a:t>
            </a:r>
            <a:r>
              <a:rPr lang="sr-Latn-RS" altLang="en-US" sz="1200" dirty="0" err="1"/>
              <a:t>property</a:t>
            </a:r>
            <a:r>
              <a:rPr lang="sr-Latn-RS" altLang="en-US" sz="1200" dirty="0"/>
              <a:t> </a:t>
            </a:r>
            <a:r>
              <a:rPr lang="sr-Latn-RS" altLang="en-US" sz="1200" dirty="0" err="1"/>
              <a:t>utičnicu</a:t>
            </a:r>
            <a:r>
              <a:rPr lang="sr-Latn-RS" altLang="en-US" sz="1200" dirty="0"/>
              <a:t> za svaki ulaz koji treba da bude obrađen</a:t>
            </a:r>
          </a:p>
          <a:p>
            <a:pPr lvl="2">
              <a:lnSpc>
                <a:spcPct val="134000"/>
              </a:lnSpc>
              <a:spcBef>
                <a:spcPts val="0"/>
              </a:spcBef>
            </a:pPr>
            <a:r>
              <a:rPr lang="sr-Latn-RS" altLang="en-US" sz="1200" dirty="0"/>
              <a:t>Prihvata </a:t>
            </a:r>
            <a:r>
              <a:rPr lang="sr-Latn-RS" altLang="en-US" sz="1200" dirty="0" err="1"/>
              <a:t>key</a:t>
            </a:r>
            <a:r>
              <a:rPr lang="sr-Latn-RS" altLang="en-US" sz="1200" dirty="0"/>
              <a:t> </a:t>
            </a:r>
            <a:r>
              <a:rPr lang="sr-Latn-RS" altLang="en-US" sz="1200" dirty="0" err="1"/>
              <a:t>event</a:t>
            </a:r>
            <a:r>
              <a:rPr lang="sr-Latn-RS" altLang="en-US" sz="1200" dirty="0"/>
              <a:t>-e i pokreće servise</a:t>
            </a:r>
            <a:endParaRPr lang="en-US" altLang="en-US" sz="12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en-US" alt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sr-Latn-RS" altLang="en-US" sz="1600" dirty="0"/>
              <a:t>Za više informacija o </a:t>
            </a:r>
            <a:r>
              <a:rPr lang="sr-Latn-RS" altLang="en-US" sz="1600" dirty="0" err="1"/>
              <a:t>init</a:t>
            </a:r>
            <a:r>
              <a:rPr lang="sr-Latn-RS" altLang="en-US" sz="1600" dirty="0"/>
              <a:t> procesu i Android </a:t>
            </a:r>
            <a:r>
              <a:rPr lang="sr-Latn-RS" altLang="en-US" sz="1600" dirty="0" err="1"/>
              <a:t>init</a:t>
            </a:r>
            <a:r>
              <a:rPr lang="sr-Latn-RS" altLang="en-US" sz="1600" dirty="0"/>
              <a:t> jeziku pogledati: </a:t>
            </a:r>
            <a:r>
              <a:rPr lang="en-US" altLang="en-US" sz="1600" dirty="0"/>
              <a:t>/system/core/</a:t>
            </a:r>
            <a:r>
              <a:rPr lang="en-US" altLang="en-US" sz="1600" dirty="0" err="1"/>
              <a:t>init</a:t>
            </a:r>
            <a:r>
              <a:rPr lang="en-US" altLang="en-US" sz="1600" dirty="0"/>
              <a:t>/readme.txt</a:t>
            </a:r>
            <a:endParaRPr lang="sr-Latn-RS" alt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sr-Latn-RS" altLang="en-US" sz="1600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03" y="1371601"/>
            <a:ext cx="4393797" cy="506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gress_Marker"/>
          <p:cNvSpPr/>
          <p:nvPr/>
        </p:nvSpPr>
        <p:spPr>
          <a:xfrm>
            <a:off x="1524001" y="6731000"/>
            <a:ext cx="551793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042446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dirty="0"/>
              <a:t>Android Binder: Složeni tipovi?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sr-Latn-RS" dirty="0"/>
              <a:t>Pitanje: </a:t>
            </a:r>
            <a:r>
              <a:rPr lang="sr-Latn-RS" dirty="0" err="1"/>
              <a:t>void</a:t>
            </a:r>
            <a:r>
              <a:rPr lang="sr-Latn-RS" dirty="0"/>
              <a:t> set(</a:t>
            </a:r>
            <a:r>
              <a:rPr lang="sr-Latn-RS" b="1" dirty="0" err="1"/>
              <a:t>MyParcelable</a:t>
            </a:r>
            <a:r>
              <a:rPr lang="sr-Latn-RS" dirty="0"/>
              <a:t> </a:t>
            </a:r>
            <a:r>
              <a:rPr lang="sr-Latn-RS" dirty="0" err="1"/>
              <a:t>arg</a:t>
            </a:r>
            <a:r>
              <a:rPr lang="sr-Latn-RS" dirty="0"/>
              <a:t>) preko Binder-a?</a:t>
            </a:r>
          </a:p>
          <a:p>
            <a:endParaRPr lang="en-US" dirty="0"/>
          </a:p>
          <a:p>
            <a:r>
              <a:rPr lang="sr-Latn-RS" dirty="0"/>
              <a:t>Odgovor: </a:t>
            </a:r>
            <a:r>
              <a:rPr lang="sr-Latn-RS" dirty="0" err="1"/>
              <a:t>Parce</a:t>
            </a:r>
            <a:r>
              <a:rPr lang="en-US" dirty="0"/>
              <a:t>l</a:t>
            </a:r>
            <a:r>
              <a:rPr lang="sr-Latn-RS" dirty="0" err="1"/>
              <a:t>able</a:t>
            </a:r>
            <a:r>
              <a:rPr lang="sr-Latn-RS" dirty="0"/>
              <a:t> </a:t>
            </a:r>
            <a:r>
              <a:rPr lang="sr-Latn-RS" dirty="0" err="1"/>
              <a:t>interface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Progress_Marker"/>
          <p:cNvSpPr/>
          <p:nvPr/>
        </p:nvSpPr>
        <p:spPr>
          <a:xfrm>
            <a:off x="1524000" y="6731000"/>
            <a:ext cx="662151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21892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Android Binder: Složeni tipovi?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Parceable</a:t>
            </a:r>
            <a:r>
              <a:rPr lang="en-US" dirty="0"/>
              <a:t>: </a:t>
            </a:r>
            <a:r>
              <a:rPr lang="en-US" dirty="0" err="1"/>
              <a:t>MyParcelable.aidl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com.course.android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Progress_Marker"/>
          <p:cNvSpPr/>
          <p:nvPr/>
        </p:nvSpPr>
        <p:spPr>
          <a:xfrm>
            <a:off x="1524001" y="6731000"/>
            <a:ext cx="670034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13262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Android Binder: Složeni tipovi?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MyParcelable.java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package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com.course.android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mData1;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mData2;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writeToParcel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writeInt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(mData1);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writeLong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(mData2);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in)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mData1 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in.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readInt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mData2 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in.</a:t>
            </a:r>
            <a:r>
              <a:rPr lang="sr-Latn-R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readLong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Progress_Marker"/>
          <p:cNvSpPr/>
          <p:nvPr/>
        </p:nvSpPr>
        <p:spPr>
          <a:xfrm>
            <a:off x="1524000" y="6731000"/>
            <a:ext cx="677917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85258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Android Binder: Složeni tipovi?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r-Latn-RS" dirty="0"/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describeContents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Parcelable.Creator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 CREATOR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=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Parcelable.Creator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&gt;()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createFromParcel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Parcel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in)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(in);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newArray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sr-Latn-R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};    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Progress_Marker"/>
          <p:cNvSpPr/>
          <p:nvPr/>
        </p:nvSpPr>
        <p:spPr>
          <a:xfrm>
            <a:off x="1524000" y="6731000"/>
            <a:ext cx="685800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8293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Android Binder: Složeni tipovi?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Interface: </a:t>
            </a:r>
            <a:r>
              <a:rPr lang="en-US" dirty="0" err="1"/>
              <a:t>IExample.aidl</a:t>
            </a:r>
            <a:endParaRPr lang="en-US" dirty="0"/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com.course.android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3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com.course.android.MyParcelable</a:t>
            </a:r>
            <a:r>
              <a:rPr lang="en-US" sz="1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get();</a:t>
            </a:r>
          </a:p>
          <a:p>
            <a:pPr marL="0" indent="0">
              <a:buNone/>
            </a:pP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void set(</a:t>
            </a:r>
            <a:r>
              <a:rPr lang="en-US" sz="13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MyParcelable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rogress_Marker"/>
          <p:cNvSpPr/>
          <p:nvPr/>
        </p:nvSpPr>
        <p:spPr>
          <a:xfrm>
            <a:off x="1524000" y="6731000"/>
            <a:ext cx="693682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19459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Android Binder: Složeni tipovi?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/>
              <a:t>Interface</a:t>
            </a:r>
            <a:r>
              <a:rPr lang="en-US" dirty="0"/>
              <a:t>: </a:t>
            </a:r>
            <a:r>
              <a:rPr lang="en-US" dirty="0" err="1"/>
              <a:t>IExample.h</a:t>
            </a:r>
            <a:endParaRPr lang="sr-Latn-R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#pragma once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IInterface.h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&lt;binder/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/String16.h&gt;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android {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class I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IInterface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 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GET =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IBinder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::FIRST_CALL_TRANSACTION,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SET 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     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virtual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get() = 0;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virtual void set(</a:t>
            </a:r>
            <a:r>
              <a:rPr lang="en-US" sz="13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arg1, long arg2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= 0;        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DECLARE_META_INTERFACE(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1" y="6731000"/>
            <a:ext cx="7015655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49922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Android Binder: Složeni tipovi?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420" y="974725"/>
            <a:ext cx="8229600" cy="5257800"/>
          </a:xfrm>
        </p:spPr>
        <p:txBody>
          <a:bodyPr>
            <a:noAutofit/>
          </a:bodyPr>
          <a:lstStyle/>
          <a:p>
            <a:r>
              <a:rPr lang="sr-Latn-RS" sz="800" dirty="0"/>
              <a:t>Servis: implementacija Bn (Binder Native-Stub)</a:t>
            </a:r>
            <a:endParaRPr lang="en-US" sz="800" dirty="0"/>
          </a:p>
          <a:p>
            <a:pPr lvl="1"/>
            <a:r>
              <a:rPr lang="en-US" sz="800" dirty="0"/>
              <a:t>BnExample.cpp</a:t>
            </a:r>
            <a:endParaRPr lang="sr-Latn-RS" sz="800" dirty="0"/>
          </a:p>
          <a:p>
            <a:pPr marL="0" indent="0">
              <a:buNone/>
            </a:pP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include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.h”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"I</a:t>
            </a: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.h”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android;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status_t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onTransact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(uint32_t code, 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Parcel&amp; data, Parcel* reply, uint32_t flags) {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switch(code){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case SET: {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CHECK_INTERFACE(I</a:t>
            </a:r>
            <a:r>
              <a:rPr lang="sr-Latn-R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, data, reply);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arg1 = data.readInt32();</a:t>
            </a:r>
          </a:p>
          <a:p>
            <a:pPr marL="0" indent="0">
              <a:buNone/>
            </a:pPr>
            <a:r>
              <a:rPr lang="en-US" sz="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long arg2 = (long)data.readInt64();</a:t>
            </a:r>
            <a:endParaRPr lang="sr-Latn-RS" sz="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set(arg1, arg2);</a:t>
            </a:r>
            <a:endParaRPr lang="sr-Latn-RS" sz="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reply-&gt;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writeNoException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}default: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BBinder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onTransact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(code, data, reply, flags);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}return NO_ERROR;</a:t>
            </a:r>
            <a:endParaRPr lang="sr-Latn-R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0" y="6731000"/>
            <a:ext cx="7094482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63664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Android Binder: Složeni tipovi?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/>
              <a:t>Servis: sama implementacija funkcija</a:t>
            </a:r>
            <a:endParaRPr lang="en-US" dirty="0"/>
          </a:p>
          <a:p>
            <a:pPr lvl="1"/>
            <a:r>
              <a:rPr lang="en-US" dirty="0" err="1"/>
              <a:t>Example.h</a:t>
            </a:r>
            <a:endParaRPr lang="sr-Latn-R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#pragma once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&lt;BnExample.h&gt;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android {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class Example : public BnExample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Example();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~Example();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get();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void set(</a:t>
            </a:r>
            <a:r>
              <a:rPr lang="sr-Latn-RS" sz="13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r-Latn-RS" sz="1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 long arg2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0" y="6731000"/>
            <a:ext cx="7173310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56345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Android Binder: Složeni tipovi?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fontScale="40000" lnSpcReduction="20000"/>
          </a:bodyPr>
          <a:lstStyle/>
          <a:p>
            <a:r>
              <a:rPr lang="sr-Latn-RS" dirty="0"/>
              <a:t>Servis: sama implementacija funkcija</a:t>
            </a:r>
            <a:endParaRPr lang="en-US" dirty="0"/>
          </a:p>
          <a:p>
            <a:pPr lvl="1"/>
            <a:r>
              <a:rPr lang="en-US" dirty="0"/>
              <a:t>Example.cpp</a:t>
            </a:r>
            <a:endParaRPr lang="sr-Latn-RS" dirty="0"/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“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LOG_TAG "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ExampleService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android;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ALOGD("Initializing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 Service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...");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::~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// Here should do disconnection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::get() {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1;</a:t>
            </a: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sr-Latn-R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::set(</a:t>
            </a:r>
            <a:r>
              <a:rPr lang="sr-Latn-RS" sz="13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sr-Latn-RS" sz="1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3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 long arg2</a:t>
            </a:r>
            <a:r>
              <a:rPr lang="sr-Latn-R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2765334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gress_Marker"/>
          <p:cNvSpPr/>
          <p:nvPr/>
        </p:nvSpPr>
        <p:spPr>
          <a:xfrm>
            <a:off x="1524000" y="6731000"/>
            <a:ext cx="7252138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4669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741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Init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endParaRPr lang="sr-Latn-R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Android svojstva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Binder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JNI</a:t>
            </a:r>
            <a:endParaRPr lang="sr-Latn-C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A</a:t>
            </a:r>
            <a:r>
              <a:rPr lang="sr-Latn-RS" sz="2400" dirty="0"/>
              <a:t>shmem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Ograni</a:t>
            </a:r>
            <a:r>
              <a:rPr lang="sr-Latn-RS" sz="2400" dirty="0" err="1"/>
              <a:t>čenja</a:t>
            </a:r>
            <a:endParaRPr lang="en-US" sz="2400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66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6821" y="6356350"/>
            <a:ext cx="7584621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 flipV="1">
            <a:off x="8134351" y="-2036872"/>
            <a:ext cx="3586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Progress_Marker"/>
          <p:cNvSpPr/>
          <p:nvPr/>
        </p:nvSpPr>
        <p:spPr>
          <a:xfrm>
            <a:off x="1524000" y="6731000"/>
            <a:ext cx="7330966" cy="127000"/>
          </a:xfrm>
          <a:prstGeom prst="rect">
            <a:avLst/>
          </a:prstGeom>
          <a:solidFill>
            <a:srgbClr val="6F6185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0249567"/>
      </p:ext>
    </p:extLst>
  </p:cSld>
  <p:clrMapOvr>
    <a:masterClrMapping/>
  </p:clrMapOvr>
</p:sld>
</file>

<file path=ppt/theme/theme1.xml><?xml version="1.0" encoding="utf-8"?>
<a:theme xmlns:a="http://schemas.openxmlformats.org/drawingml/2006/main" name="RTRKOdsek_Sablon_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RKOdsek_Sablon_16x9" id="{A575CAF5-1D9F-4D1C-9005-DC0C840DCA10}" vid="{DCCCCB5C-2DDF-4D94-8224-4E7C94662E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RTRKOdsek_Sablon_16x9</Template>
  <TotalTime>1693</TotalTime>
  <Words>9596</Words>
  <Application>Microsoft Office PowerPoint</Application>
  <PresentationFormat>Widescreen</PresentationFormat>
  <Paragraphs>1496</Paragraphs>
  <Slides>121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121</vt:i4>
      </vt:variant>
    </vt:vector>
  </HeadingPairs>
  <TitlesOfParts>
    <vt:vector size="129" baseType="lpstr">
      <vt:lpstr>Arial</vt:lpstr>
      <vt:lpstr>Calibri</vt:lpstr>
      <vt:lpstr>Calibri Light</vt:lpstr>
      <vt:lpstr>Courier New</vt:lpstr>
      <vt:lpstr>Tahoma</vt:lpstr>
      <vt:lpstr>Wingdings</vt:lpstr>
      <vt:lpstr>RTRKOdsek_Sablon_16x9</vt:lpstr>
      <vt:lpstr>Office Theme</vt:lpstr>
      <vt:lpstr>Odabrana poglavlja iz algoritama i struktura u računarskim komunikacijama</vt:lpstr>
      <vt:lpstr>Agenda</vt:lpstr>
      <vt:lpstr>Agenda</vt:lpstr>
      <vt:lpstr>Startup proces</vt:lpstr>
      <vt:lpstr>Init proces </vt:lpstr>
      <vt:lpstr>PowerPoint Presentation</vt:lpstr>
      <vt:lpstr>Init proces</vt:lpstr>
      <vt:lpstr>Init proces </vt:lpstr>
      <vt:lpstr>Init proces </vt:lpstr>
      <vt:lpstr>PowerPoint Presentation</vt:lpstr>
      <vt:lpstr>Sintaksa Android init jezika</vt:lpstr>
      <vt:lpstr>Okidači</vt:lpstr>
      <vt:lpstr>Predefinisani okidači: detaljnije</vt:lpstr>
      <vt:lpstr>Primer okidača</vt:lpstr>
      <vt:lpstr>Komande (1/2)</vt:lpstr>
      <vt:lpstr>Komande (2/2)</vt:lpstr>
      <vt:lpstr>Opcije</vt:lpstr>
      <vt:lpstr>Primer servisa</vt:lpstr>
      <vt:lpstr>Primer servisa (1/2)</vt:lpstr>
      <vt:lpstr>Primer servisa (2/2)</vt:lpstr>
      <vt:lpstr>Zygote</vt:lpstr>
      <vt:lpstr>SystemServer</vt:lpstr>
      <vt:lpstr>Activity Manager Service</vt:lpstr>
      <vt:lpstr>Pokretanje aplikacija</vt:lpstr>
      <vt:lpstr>PowerPoint Presentation</vt:lpstr>
      <vt:lpstr>Agenda</vt:lpstr>
      <vt:lpstr>Android svojstva: pregled</vt:lpstr>
      <vt:lpstr>Android svojstva: pregled</vt:lpstr>
      <vt:lpstr>Android svojstva: pregled</vt:lpstr>
      <vt:lpstr>Android svojstva: primer na starijim verzijama</vt:lpstr>
      <vt:lpstr>Android svojstva: SELinux primer</vt:lpstr>
      <vt:lpstr>Android svojstva: specifična svojstva</vt:lpstr>
      <vt:lpstr>Android svojstva: shell upotreba</vt:lpstr>
      <vt:lpstr>Android svojstva: native kod upotreba</vt:lpstr>
      <vt:lpstr>Android svojstva: Java kod upotreba</vt:lpstr>
      <vt:lpstr>Android svojstva: Java kod upotreba</vt:lpstr>
      <vt:lpstr>Agenda</vt:lpstr>
      <vt:lpstr>Android Binder: uvod</vt:lpstr>
      <vt:lpstr>Android Binder: istorija</vt:lpstr>
      <vt:lpstr>Android Binder: šta?</vt:lpstr>
      <vt:lpstr>Android Binder: zašto?</vt:lpstr>
      <vt:lpstr>Android Binder: zašto?</vt:lpstr>
      <vt:lpstr>Android Binder: zašto?</vt:lpstr>
      <vt:lpstr>Binder: terminologija (1/4)</vt:lpstr>
      <vt:lpstr>Binder: terminologija (2/4)</vt:lpstr>
      <vt:lpstr>Binder: terminologija (3/4)</vt:lpstr>
      <vt:lpstr>Binder: terminologija (4/4)</vt:lpstr>
      <vt:lpstr>Binder: kako?</vt:lpstr>
      <vt:lpstr>Binder: kako?</vt:lpstr>
      <vt:lpstr>Binder: kako?</vt:lpstr>
      <vt:lpstr>Binder: kako?</vt:lpstr>
      <vt:lpstr>Binder: kako?</vt:lpstr>
      <vt:lpstr>Binder: otkrivanje raspoloživih servisa</vt:lpstr>
      <vt:lpstr>Binder: AIDL</vt:lpstr>
      <vt:lpstr>Binder: AIDL primer, izvorni kod</vt:lpstr>
      <vt:lpstr>Binder: AIDL primer, generisan kod (1/3)</vt:lpstr>
      <vt:lpstr>Binder: AIDL primer, generisan kod (2/3)</vt:lpstr>
      <vt:lpstr>Binder: AIDL primer, generisan kod (3/3)</vt:lpstr>
      <vt:lpstr>Binder: životni vek (1/4)</vt:lpstr>
      <vt:lpstr>Binder: životni vek (2/4)</vt:lpstr>
      <vt:lpstr>Binder: životni vek (3/4)</vt:lpstr>
      <vt:lpstr>Binder: životni vek (4/4)</vt:lpstr>
      <vt:lpstr>Android Binder, Java Parcel</vt:lpstr>
      <vt:lpstr>Android Binder, Native Parcel</vt:lpstr>
      <vt:lpstr>Android Binder, primeri</vt:lpstr>
      <vt:lpstr>Android Binder, primeri</vt:lpstr>
      <vt:lpstr>Android Binder, primeri</vt:lpstr>
      <vt:lpstr>Android Binder: Java servis – Java klijent</vt:lpstr>
      <vt:lpstr>Android Binder: Java servis – Java klijent</vt:lpstr>
      <vt:lpstr>Android Binder: Java servis – Java klijent</vt:lpstr>
      <vt:lpstr>Android Binder: Java servis – Java klijent</vt:lpstr>
      <vt:lpstr>Android Binder: Java servis – Java klijent</vt:lpstr>
      <vt:lpstr>Android Binder: Java servis – Java klijent</vt:lpstr>
      <vt:lpstr>Android Binder, primeri</vt:lpstr>
      <vt:lpstr>Android Binder: Native servis – Native klijent</vt:lpstr>
      <vt:lpstr>Android Binder: Native servis – Native klijent</vt:lpstr>
      <vt:lpstr>Android binder: DECLARE_META_INTERFACE</vt:lpstr>
      <vt:lpstr>Android binder: IMPLEMENT_META_INTERFACE</vt:lpstr>
      <vt:lpstr>Android Binder: Native servis – Native klijent</vt:lpstr>
      <vt:lpstr>Android Binder: Native servis – Native klijent</vt:lpstr>
      <vt:lpstr>Android Binder: Native servis – Native klijent</vt:lpstr>
      <vt:lpstr>Android Binder: Native servis – Native klijent</vt:lpstr>
      <vt:lpstr>Android Binder: Native servis – Native klijent</vt:lpstr>
      <vt:lpstr>Android Binder: Native servis – Native klijent</vt:lpstr>
      <vt:lpstr>Android Binder: Native servis – Native klijent</vt:lpstr>
      <vt:lpstr>Android Binder: Native servis – Native klijent</vt:lpstr>
      <vt:lpstr>Android Binder, primeri</vt:lpstr>
      <vt:lpstr>Android Binder: Native servis – Java klijent</vt:lpstr>
      <vt:lpstr>Android Binder: Native servis – Java klijent</vt:lpstr>
      <vt:lpstr>Android Binder: Složeni tipovi?</vt:lpstr>
      <vt:lpstr>Android Binder: Složeni tipovi?</vt:lpstr>
      <vt:lpstr>Android Binder: Složeni tipovi?</vt:lpstr>
      <vt:lpstr>Android Binder: Složeni tipovi?</vt:lpstr>
      <vt:lpstr>Android Binder: Složeni tipovi?</vt:lpstr>
      <vt:lpstr>Android Binder: Složeni tipovi?</vt:lpstr>
      <vt:lpstr>Android Binder: Složeni tipovi?</vt:lpstr>
      <vt:lpstr>Android Binder: Složeni tipovi?</vt:lpstr>
      <vt:lpstr>Android Binder: Složeni tipovi?</vt:lpstr>
      <vt:lpstr>Agenda</vt:lpstr>
      <vt:lpstr>JNI – Šta je JNI?</vt:lpstr>
      <vt:lpstr>JNI – Upotreba</vt:lpstr>
      <vt:lpstr>JNI – Java implementacija</vt:lpstr>
      <vt:lpstr>JNI – Native implementacija</vt:lpstr>
      <vt:lpstr>JNI – javah</vt:lpstr>
      <vt:lpstr>JNI – Učitavanje deljene biblioteke</vt:lpstr>
      <vt:lpstr>JNI - Ograničenja</vt:lpstr>
      <vt:lpstr>Agenda</vt:lpstr>
      <vt:lpstr>Ashmem</vt:lpstr>
      <vt:lpstr>Ashmem</vt:lpstr>
      <vt:lpstr>Ashmem</vt:lpstr>
      <vt:lpstr>Ashmem: primer</vt:lpstr>
      <vt:lpstr>Ashmem: primer</vt:lpstr>
      <vt:lpstr>Ashmem: primer</vt:lpstr>
      <vt:lpstr>Ashmem: primer, Java – native, jni</vt:lpstr>
      <vt:lpstr>Ashmem: primer, Java – native, binder</vt:lpstr>
      <vt:lpstr>Ashmem: primer, Java – native, binder</vt:lpstr>
      <vt:lpstr>Agenda</vt:lpstr>
      <vt:lpstr>Ograničenja</vt:lpstr>
      <vt:lpstr>Ograničenja</vt:lpstr>
      <vt:lpstr>Kraj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engineering</dc:title>
  <dc:creator>isandra</dc:creator>
  <cp:lastModifiedBy>Ivanović Sandra</cp:lastModifiedBy>
  <cp:revision>103</cp:revision>
  <dcterms:created xsi:type="dcterms:W3CDTF">2020-02-25T15:04:08Z</dcterms:created>
  <dcterms:modified xsi:type="dcterms:W3CDTF">2023-01-18T14:59:38Z</dcterms:modified>
</cp:coreProperties>
</file>